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509" r:id="rId2"/>
    <p:sldId id="508" r:id="rId3"/>
    <p:sldId id="505" r:id="rId4"/>
    <p:sldId id="506" r:id="rId5"/>
    <p:sldId id="532" r:id="rId6"/>
    <p:sldId id="552" r:id="rId7"/>
    <p:sldId id="561" r:id="rId8"/>
    <p:sldId id="571" r:id="rId9"/>
    <p:sldId id="511" r:id="rId10"/>
    <p:sldId id="510" r:id="rId11"/>
    <p:sldId id="548" r:id="rId12"/>
    <p:sldId id="554" r:id="rId13"/>
    <p:sldId id="515" r:id="rId14"/>
    <p:sldId id="516" r:id="rId15"/>
    <p:sldId id="564" r:id="rId16"/>
    <p:sldId id="569" r:id="rId17"/>
    <p:sldId id="526" r:id="rId18"/>
    <p:sldId id="512" r:id="rId19"/>
    <p:sldId id="528" r:id="rId20"/>
    <p:sldId id="529" r:id="rId21"/>
    <p:sldId id="50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D48"/>
    <a:srgbClr val="FFFFFF"/>
    <a:srgbClr val="46AA42"/>
    <a:srgbClr val="4D2382"/>
    <a:srgbClr val="F69008"/>
    <a:srgbClr val="C41300"/>
    <a:srgbClr val="4F2683"/>
    <a:srgbClr val="76579F"/>
    <a:srgbClr val="F2F2F2"/>
    <a:srgbClr val="6CA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 autoAdjust="0"/>
    <p:restoredTop sz="94637" autoAdjust="0"/>
  </p:normalViewPr>
  <p:slideViewPr>
    <p:cSldViewPr>
      <p:cViewPr varScale="1">
        <p:scale>
          <a:sx n="77" d="100"/>
          <a:sy n="77" d="100"/>
        </p:scale>
        <p:origin x="120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3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279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E7474-EEC9-4C68-87C1-884B71A69BEB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551CC-4027-455A-BE8E-C0577D4D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86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1D6CA-B409-497A-A3C8-1D66A46CF3DC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3D779-E82F-4054-81A8-052CD867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8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3D779-E82F-4054-81A8-052CD86701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2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ED9325-097B-440B-A34A-CE1AD9A3B8DF}" type="datetime5">
              <a:rPr lang="en-US" smtClean="0"/>
              <a:pPr/>
              <a:t>28-May-18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15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ED9325-097B-440B-A34A-CE1AD9A3B8DF}" type="datetime5">
              <a:rPr lang="en-US" smtClean="0"/>
              <a:pPr/>
              <a:t>28-May-18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52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ED9325-097B-440B-A34A-CE1AD9A3B8DF}" type="datetime5">
              <a:rPr lang="en-US" smtClean="0"/>
              <a:pPr/>
              <a:t>28-May-18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54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ED9325-097B-440B-A34A-CE1AD9A3B8DF}" type="datetime5">
              <a:rPr lang="en-US" smtClean="0"/>
              <a:pPr/>
              <a:t>28-May-18</a:t>
            </a:fld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/>
              <a:t>© 2011 Synopsys</a:t>
            </a:r>
            <a:endParaRPr lang="en-GB" dirty="0"/>
          </a:p>
        </p:txBody>
      </p:sp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1675"/>
            <a:ext cx="4584700" cy="3440113"/>
          </a:xfrm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786" y="4299857"/>
            <a:ext cx="5027414" cy="4386036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0553B-409D-4E4A-BC40-67AFFA673D7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4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8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2050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457200" y="428498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90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26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9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1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ur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648200" y="1414730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8200" y="3965268"/>
            <a:ext cx="4032504" cy="2377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40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332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0"/>
          </p:nvPr>
        </p:nvSpPr>
        <p:spPr>
          <a:xfrm>
            <a:off x="457200" y="1414462"/>
            <a:ext cx="8229600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4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11214"/>
            <a:ext cx="9144000" cy="5093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97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959188"/>
            <a:ext cx="9144000" cy="2441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414462"/>
            <a:ext cx="8220974" cy="485298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25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8142" y="0"/>
            <a:ext cx="6745857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48204" y="57150"/>
            <a:ext cx="649579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241540" y="370936"/>
            <a:ext cx="1940943" cy="5877463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639683" y="1414462"/>
            <a:ext cx="6275717" cy="483393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48204" y="838200"/>
            <a:ext cx="649579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14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Gray Ba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0800" y="0"/>
            <a:ext cx="274320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5776"/>
            <a:ext cx="57150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414463"/>
            <a:ext cx="5715000" cy="483393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6553200" y="228600"/>
            <a:ext cx="2438400" cy="6019800"/>
          </a:xfrm>
        </p:spPr>
        <p:txBody>
          <a:bodyPr/>
          <a:lstStyle>
            <a:lvl1pPr marL="0" indent="0">
              <a:buNone/>
              <a:defRPr sz="20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5719313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19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Lef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108960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bIns="457200" rtlCol="0" anchor="b" anchorCtr="0"/>
          <a:lstStyle/>
          <a:p>
            <a:pPr>
              <a:spcBef>
                <a:spcPts val="1200"/>
              </a:spcBef>
            </a:pP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36925" y="65776"/>
            <a:ext cx="5807075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3336925" y="1414462"/>
            <a:ext cx="5577840" cy="4833937"/>
          </a:xfr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205740" y="228600"/>
            <a:ext cx="2697480" cy="6019800"/>
          </a:xfrm>
        </p:spPr>
        <p:txBody>
          <a:bodyPr/>
          <a:lstStyle>
            <a:lvl1pPr marL="171450" indent="-171450">
              <a:buFont typeface="Arial" pitchFamily="34" charset="0"/>
              <a:buChar char="•"/>
              <a:defRPr sz="2000"/>
            </a:lvl1pPr>
            <a:lvl2pPr marL="457200" indent="-227013">
              <a:buFont typeface="Arial" pitchFamily="34" charset="0"/>
              <a:buChar char="–"/>
              <a:defRPr sz="1800" baseline="0"/>
            </a:lvl2pPr>
            <a:lvl3pPr marL="690563" indent="-236538">
              <a:buFont typeface="Arial" pitchFamily="34" charset="0"/>
              <a:buChar char="–"/>
              <a:tabLst>
                <a:tab pos="690563" algn="l"/>
              </a:tabLst>
              <a:defRPr sz="16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36925" y="838200"/>
            <a:ext cx="5807075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6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04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020726" y="2558734"/>
            <a:ext cx="7129130" cy="11775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pic>
        <p:nvPicPr>
          <p:cNvPr id="5122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8612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58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51" y="2843832"/>
            <a:ext cx="3657298" cy="11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8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83252" cy="4211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409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NOT Print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08495"/>
            <a:ext cx="8221892" cy="731520"/>
          </a:xfrm>
        </p:spPr>
        <p:txBody>
          <a:bodyPr anchor="b"/>
          <a:lstStyle>
            <a:lvl1pPr marL="0" indent="0" algn="l">
              <a:buNone/>
              <a:defRPr sz="2000" baseline="0">
                <a:solidFill>
                  <a:schemeClr val="tx1"/>
                </a:solidFill>
                <a:effectLst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61719"/>
            <a:ext cx="3657600" cy="396815"/>
          </a:xfrm>
        </p:spPr>
        <p:txBody>
          <a:bodyPr anchor="b"/>
          <a:lstStyle>
            <a:lvl1pPr algn="l">
              <a:buNone/>
              <a:defRPr sz="180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3074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07" y="383406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-263857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094851"/>
            <a:ext cx="8222942" cy="917516"/>
          </a:xfrm>
        </p:spPr>
        <p:txBody>
          <a:bodyPr/>
          <a:lstStyle>
            <a:lvl1pPr marL="0" indent="0" algn="l">
              <a:buNone/>
              <a:defRPr sz="28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 Subtitle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895641"/>
            <a:ext cx="8229600" cy="1177506"/>
          </a:xfrm>
        </p:spPr>
        <p:txBody>
          <a:bodyPr anchor="b">
            <a:noAutofit/>
          </a:bodyPr>
          <a:lstStyle>
            <a:lvl1pPr algn="l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pic>
        <p:nvPicPr>
          <p:cNvPr id="4098" name="Picture 2" descr="Description: cid:image004.png@01D0EF0A.9B05467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99" y="381000"/>
            <a:ext cx="13430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533400" y="402471"/>
            <a:ext cx="467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>
                <a:solidFill>
                  <a:schemeClr val="bg2">
                    <a:lumMod val="50000"/>
                  </a:schemeClr>
                </a:solidFill>
              </a:rPr>
              <a:t>Synopsys ARC Design Competition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99" y="5324751"/>
            <a:ext cx="1815225" cy="130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64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8574"/>
            <a:ext cx="8686800" cy="1143000"/>
          </a:xfrm>
        </p:spPr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229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96"/>
          <a:stretch/>
        </p:blipFill>
        <p:spPr>
          <a:xfrm>
            <a:off x="0" y="1295400"/>
            <a:ext cx="9144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6868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688609"/>
            <a:ext cx="7543800" cy="3559791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buFontTx/>
              <a:buNone/>
              <a:defRPr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add agenda topics --- no bullets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2018 Synopsys, Inc. </a:t>
            </a:r>
          </a:p>
        </p:txBody>
      </p:sp>
      <p:pic>
        <p:nvPicPr>
          <p:cNvPr id="10" name="Picture 9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9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0332"/>
            <a:ext cx="9144000" cy="2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10332"/>
            <a:ext cx="7788349" cy="1253863"/>
          </a:xfrm>
        </p:spPr>
        <p:txBody>
          <a:bodyPr anchor="b">
            <a:noAutofit/>
          </a:bodyPr>
          <a:lstStyle>
            <a:lvl1pPr algn="l">
              <a:defRPr sz="3400" b="1" cap="none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Add a Title – Transition Slide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430817"/>
            <a:ext cx="7788349" cy="1119515"/>
          </a:xfrm>
        </p:spPr>
        <p:txBody>
          <a:bodyPr anchor="t">
            <a:noAutofit/>
          </a:bodyPr>
          <a:lstStyle>
            <a:lvl1pPr marL="0" indent="0">
              <a:buNone/>
              <a:defRPr sz="2400" b="0" i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79630" y="6449043"/>
            <a:ext cx="298474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a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462"/>
            <a:ext cx="4038600" cy="48482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8200"/>
            <a:ext cx="8686800" cy="457200"/>
          </a:xfrm>
        </p:spPr>
        <p:txBody>
          <a:bodyPr/>
          <a:lstStyle>
            <a:lvl1pPr marL="0" indent="0">
              <a:buNone/>
              <a:defRPr sz="2000" i="1"/>
            </a:lvl1pPr>
          </a:lstStyle>
          <a:p>
            <a:pPr lvl="0"/>
            <a:r>
              <a:rPr lang="en-US" dirty="0"/>
              <a:t>Click to Add a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2017 Synopsys, Inc.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2859" y="6516189"/>
            <a:ext cx="2819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2015 Synopsys, Inc. 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3079630" y="6449043"/>
            <a:ext cx="298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Arial Black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2359" y="6516189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AE2347F-76BC-4690-80B5-B24BA0EA7B0A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 preferRelativeResize="0"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8053656" y="6545992"/>
            <a:ext cx="881902" cy="2031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74"/>
            <a:ext cx="86864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4462"/>
            <a:ext cx="8229600" cy="4848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5"/>
            <a:endParaRPr lang="en-US" dirty="0"/>
          </a:p>
          <a:p>
            <a:pPr lvl="5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9" y="2446592"/>
            <a:ext cx="3984426" cy="1275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4" y="4790205"/>
            <a:ext cx="9147854" cy="20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3" r:id="rId22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spcBef>
          <a:spcPts val="6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68275" algn="l" defTabSz="914400" rtl="0" eaLnBrk="1" latinLnBrk="0" hangingPunct="1"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4538" indent="-176213" algn="l" defTabSz="568325" rtl="0" eaLnBrk="1" latinLnBrk="0" hangingPunct="1">
        <a:spcBef>
          <a:spcPts val="600"/>
        </a:spcBef>
        <a:buFont typeface="Arial" pitchFamily="34" charset="0"/>
        <a:buChar char="–"/>
        <a:tabLst>
          <a:tab pos="803275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174625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54113" indent="0" algn="l" defTabSz="914400" rtl="0" eaLnBrk="1" latinLnBrk="0" hangingPunct="1">
        <a:spcBef>
          <a:spcPct val="20000"/>
        </a:spcBef>
        <a:buFont typeface="Arial" pitchFamily="34" charset="0"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0.png"/><Relationship Id="rId4" Type="http://schemas.openxmlformats.org/officeDocument/2006/relationships/hyperlink" Target="ppt.mp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1213FocusBackgr10x7-5_96_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691" y="0"/>
            <a:ext cx="9174688" cy="6876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532069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领先创新</a:t>
            </a:r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·</a:t>
            </a:r>
          </a:p>
          <a:p>
            <a:pPr algn="ctr"/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超越自我</a:t>
            </a:r>
            <a:endParaRPr lang="en-US" sz="5400" b="1" spc="150" dirty="0">
              <a:ln w="11430"/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800" y="3138691"/>
            <a:ext cx="554058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FFC000"/>
              </a:solidFill>
            </a:endParaRPr>
          </a:p>
          <a:p>
            <a:r>
              <a:rPr lang="en-US" altLang="zh-CN" sz="20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2018 Synopsys ARC</a:t>
            </a:r>
            <a:r>
              <a:rPr lang="zh-CN" altLang="en-US" sz="20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杯电子设计竞赛</a:t>
            </a:r>
            <a:endParaRPr lang="en-US" sz="20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sz="2000" dirty="0"/>
          </a:p>
        </p:txBody>
      </p:sp>
      <p:pic>
        <p:nvPicPr>
          <p:cNvPr id="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76800"/>
            <a:ext cx="222466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93" y="152400"/>
            <a:ext cx="1677198" cy="82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78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/>
              <a:t>难点与创新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2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225E29F7-0DBD-4D3C-81F5-B2CF3B487B58}"/>
              </a:ext>
            </a:extLst>
          </p:cNvPr>
          <p:cNvSpPr/>
          <p:nvPr/>
        </p:nvSpPr>
        <p:spPr>
          <a:xfrm>
            <a:off x="3674055" y="3982045"/>
            <a:ext cx="18145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914378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600" dirty="0"/>
              <a:t>传感器噪声大</a:t>
            </a:r>
            <a:endParaRPr lang="en-US" altLang="zh-CN" sz="1600" dirty="0"/>
          </a:p>
          <a:p>
            <a:pPr marL="171450" indent="-171450" defTabSz="914378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600" dirty="0"/>
              <a:t>干扰源复杂</a:t>
            </a:r>
            <a:r>
              <a:rPr lang="en-US" altLang="zh-CN" sz="1600" dirty="0"/>
              <a:t>,</a:t>
            </a:r>
            <a:r>
              <a:rPr lang="zh-CN" altLang="en-US" sz="1600" dirty="0"/>
              <a:t>系统自主辨识难</a:t>
            </a:r>
            <a:endParaRPr lang="en-US" altLang="zh-CN" sz="1600" dirty="0"/>
          </a:p>
          <a:p>
            <a:pPr marL="171450" indent="-171450" defTabSz="914378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altLang="zh-CN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037C9D7-037D-4704-96FD-85A7FB85B31F}"/>
              </a:ext>
            </a:extLst>
          </p:cNvPr>
          <p:cNvSpPr/>
          <p:nvPr/>
        </p:nvSpPr>
        <p:spPr>
          <a:xfrm>
            <a:off x="4107724" y="285652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算法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8C65AB4-32E5-42E6-BFAB-3E21AD8490CF}"/>
              </a:ext>
            </a:extLst>
          </p:cNvPr>
          <p:cNvCxnSpPr/>
          <p:nvPr/>
        </p:nvCxnSpPr>
        <p:spPr>
          <a:xfrm>
            <a:off x="3657600" y="5191589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3F5EB35-77C6-44FA-9723-C4AF700023F1}"/>
              </a:ext>
            </a:extLst>
          </p:cNvPr>
          <p:cNvSpPr/>
          <p:nvPr/>
        </p:nvSpPr>
        <p:spPr>
          <a:xfrm>
            <a:off x="4200697" y="1627181"/>
            <a:ext cx="614272" cy="1107996"/>
          </a:xfrm>
          <a:prstGeom prst="rect">
            <a:avLst/>
          </a:prstGeom>
          <a:solidFill>
            <a:srgbClr val="FFFF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</a:rPr>
              <a:t>2</a:t>
            </a:r>
            <a:endParaRPr lang="zh-CN" altLang="en-US" sz="6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0" name="菱形 151">
            <a:extLst>
              <a:ext uri="{FF2B5EF4-FFF2-40B4-BE49-F238E27FC236}">
                <a16:creationId xmlns:a16="http://schemas.microsoft.com/office/drawing/2014/main" id="{B5D858D3-5E1A-4253-A5C3-5528F1AE7AF5}"/>
              </a:ext>
            </a:extLst>
          </p:cNvPr>
          <p:cNvSpPr>
            <a:spLocks noChangeAspect="1"/>
          </p:cNvSpPr>
          <p:nvPr/>
        </p:nvSpPr>
        <p:spPr>
          <a:xfrm>
            <a:off x="3872718" y="2149478"/>
            <a:ext cx="1253779" cy="626892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-1" fmla="*/ 457200 w 914400"/>
              <a:gd name="connsiteY0-2" fmla="*/ 0 h 914400"/>
              <a:gd name="connsiteX1-3" fmla="*/ 914400 w 914400"/>
              <a:gd name="connsiteY1-4" fmla="*/ 457200 h 914400"/>
              <a:gd name="connsiteX2-5" fmla="*/ 457200 w 914400"/>
              <a:gd name="connsiteY2-6" fmla="*/ 914400 h 914400"/>
              <a:gd name="connsiteX3-7" fmla="*/ 0 w 914400"/>
              <a:gd name="connsiteY3-8" fmla="*/ 457200 h 914400"/>
              <a:gd name="connsiteX4-9" fmla="*/ 548640 w 914400"/>
              <a:gd name="connsiteY4-10" fmla="*/ 91440 h 914400"/>
              <a:gd name="connsiteX0-11" fmla="*/ 457200 w 914400"/>
              <a:gd name="connsiteY0-12" fmla="*/ 0 h 914400"/>
              <a:gd name="connsiteX1-13" fmla="*/ 914400 w 914400"/>
              <a:gd name="connsiteY1-14" fmla="*/ 457200 h 914400"/>
              <a:gd name="connsiteX2-15" fmla="*/ 457200 w 914400"/>
              <a:gd name="connsiteY2-16" fmla="*/ 914400 h 914400"/>
              <a:gd name="connsiteX3-17" fmla="*/ 0 w 914400"/>
              <a:gd name="connsiteY3-18" fmla="*/ 457200 h 914400"/>
              <a:gd name="connsiteX0-19" fmla="*/ 914400 w 914400"/>
              <a:gd name="connsiteY0-20" fmla="*/ 0 h 457200"/>
              <a:gd name="connsiteX1-21" fmla="*/ 457200 w 914400"/>
              <a:gd name="connsiteY1-22" fmla="*/ 457200 h 457200"/>
              <a:gd name="connsiteX2-23" fmla="*/ 0 w 914400"/>
              <a:gd name="connsiteY2-24" fmla="*/ 0 h 457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14400" h="457200">
                <a:moveTo>
                  <a:pt x="914400" y="0"/>
                </a:moveTo>
                <a:lnTo>
                  <a:pt x="457200" y="45720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rgbClr val="4D2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dirty="0">
              <a:solidFill>
                <a:schemeClr val="tx1"/>
              </a:solidFill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20C0F28-BDE3-4429-9D83-3F7C12855727}"/>
              </a:ext>
            </a:extLst>
          </p:cNvPr>
          <p:cNvGrpSpPr>
            <a:grpSpLocks noChangeAspect="1"/>
          </p:cNvGrpSpPr>
          <p:nvPr/>
        </p:nvGrpSpPr>
        <p:grpSpPr>
          <a:xfrm>
            <a:off x="4267925" y="3459554"/>
            <a:ext cx="432000" cy="248082"/>
            <a:chOff x="9699757" y="4828533"/>
            <a:chExt cx="914400" cy="525105"/>
          </a:xfrm>
        </p:grpSpPr>
        <p:sp>
          <p:nvSpPr>
            <p:cNvPr id="55" name="菱形 151">
              <a:extLst>
                <a:ext uri="{FF2B5EF4-FFF2-40B4-BE49-F238E27FC236}">
                  <a16:creationId xmlns:a16="http://schemas.microsoft.com/office/drawing/2014/main" id="{6CA632FB-A254-4223-BFAF-13B513A10D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99757" y="4896438"/>
              <a:ext cx="914400" cy="457200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457200 w 914400"/>
                <a:gd name="connsiteY0-2" fmla="*/ 0 h 914400"/>
                <a:gd name="connsiteX1-3" fmla="*/ 914400 w 914400"/>
                <a:gd name="connsiteY1-4" fmla="*/ 457200 h 914400"/>
                <a:gd name="connsiteX2-5" fmla="*/ 457200 w 914400"/>
                <a:gd name="connsiteY2-6" fmla="*/ 914400 h 914400"/>
                <a:gd name="connsiteX3-7" fmla="*/ 0 w 914400"/>
                <a:gd name="connsiteY3-8" fmla="*/ 457200 h 914400"/>
                <a:gd name="connsiteX4-9" fmla="*/ 548640 w 914400"/>
                <a:gd name="connsiteY4-10" fmla="*/ 91440 h 914400"/>
                <a:gd name="connsiteX0-11" fmla="*/ 457200 w 914400"/>
                <a:gd name="connsiteY0-12" fmla="*/ 0 h 914400"/>
                <a:gd name="connsiteX1-13" fmla="*/ 914400 w 914400"/>
                <a:gd name="connsiteY1-14" fmla="*/ 457200 h 914400"/>
                <a:gd name="connsiteX2-15" fmla="*/ 457200 w 914400"/>
                <a:gd name="connsiteY2-16" fmla="*/ 914400 h 914400"/>
                <a:gd name="connsiteX3-17" fmla="*/ 0 w 914400"/>
                <a:gd name="connsiteY3-18" fmla="*/ 457200 h 914400"/>
                <a:gd name="connsiteX0-19" fmla="*/ 914400 w 914400"/>
                <a:gd name="connsiteY0-20" fmla="*/ 0 h 457200"/>
                <a:gd name="connsiteX1-21" fmla="*/ 457200 w 914400"/>
                <a:gd name="connsiteY1-22" fmla="*/ 457200 h 457200"/>
                <a:gd name="connsiteX2-23" fmla="*/ 0 w 914400"/>
                <a:gd name="connsiteY2-24" fmla="*/ 0 h 457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457200" y="45720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菱形 151">
              <a:extLst>
                <a:ext uri="{FF2B5EF4-FFF2-40B4-BE49-F238E27FC236}">
                  <a16:creationId xmlns:a16="http://schemas.microsoft.com/office/drawing/2014/main" id="{152FDFD4-0A40-4AC5-92E8-6624249074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2957" y="4828533"/>
              <a:ext cx="648001" cy="324000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457200 w 914400"/>
                <a:gd name="connsiteY0-2" fmla="*/ 0 h 914400"/>
                <a:gd name="connsiteX1-3" fmla="*/ 914400 w 914400"/>
                <a:gd name="connsiteY1-4" fmla="*/ 457200 h 914400"/>
                <a:gd name="connsiteX2-5" fmla="*/ 457200 w 914400"/>
                <a:gd name="connsiteY2-6" fmla="*/ 914400 h 914400"/>
                <a:gd name="connsiteX3-7" fmla="*/ 0 w 914400"/>
                <a:gd name="connsiteY3-8" fmla="*/ 457200 h 914400"/>
                <a:gd name="connsiteX4-9" fmla="*/ 548640 w 914400"/>
                <a:gd name="connsiteY4-10" fmla="*/ 91440 h 914400"/>
                <a:gd name="connsiteX0-11" fmla="*/ 457200 w 914400"/>
                <a:gd name="connsiteY0-12" fmla="*/ 0 h 914400"/>
                <a:gd name="connsiteX1-13" fmla="*/ 914400 w 914400"/>
                <a:gd name="connsiteY1-14" fmla="*/ 457200 h 914400"/>
                <a:gd name="connsiteX2-15" fmla="*/ 457200 w 914400"/>
                <a:gd name="connsiteY2-16" fmla="*/ 914400 h 914400"/>
                <a:gd name="connsiteX3-17" fmla="*/ 0 w 914400"/>
                <a:gd name="connsiteY3-18" fmla="*/ 457200 h 914400"/>
                <a:gd name="connsiteX0-19" fmla="*/ 914400 w 914400"/>
                <a:gd name="connsiteY0-20" fmla="*/ 0 h 457200"/>
                <a:gd name="connsiteX1-21" fmla="*/ 457200 w 914400"/>
                <a:gd name="connsiteY1-22" fmla="*/ 457200 h 457200"/>
                <a:gd name="connsiteX2-23" fmla="*/ 0 w 914400"/>
                <a:gd name="connsiteY2-24" fmla="*/ 0 h 457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457200" y="45720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Rectangle 2">
            <a:extLst>
              <a:ext uri="{FF2B5EF4-FFF2-40B4-BE49-F238E27FC236}">
                <a16:creationId xmlns:a16="http://schemas.microsoft.com/office/drawing/2014/main" id="{677BB713-9A7C-4641-8309-9B9EE64D7F92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6857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难点</a:t>
            </a:r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6096000" y="1211574"/>
            <a:ext cx="2438400" cy="4579626"/>
            <a:chOff x="609600" y="1211574"/>
            <a:chExt cx="2438400" cy="457962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B39DB38-6383-4744-B553-D7DF59D270EA}"/>
                </a:ext>
              </a:extLst>
            </p:cNvPr>
            <p:cNvSpPr/>
            <p:nvPr/>
          </p:nvSpPr>
          <p:spPr>
            <a:xfrm>
              <a:off x="1020292" y="3976985"/>
              <a:ext cx="1646708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/>
                <a:t>实时控制</a:t>
              </a:r>
              <a:endParaRPr lang="en-US" altLang="zh-CN" sz="1600" dirty="0"/>
            </a:p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/>
                <a:t>定点运算以及</a:t>
              </a:r>
              <a:r>
                <a:rPr lang="en-US" altLang="zh-CN" sz="1600" dirty="0" err="1"/>
                <a:t>dsp</a:t>
              </a:r>
              <a:r>
                <a:rPr lang="zh-CN" altLang="en-US" sz="1600" dirty="0"/>
                <a:t>指令加速</a:t>
              </a:r>
              <a:endParaRPr lang="en-US" altLang="zh-CN" sz="16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1F2A38A-740C-4DCF-906B-181BDCCEC0AC}"/>
                </a:ext>
              </a:extLst>
            </p:cNvPr>
            <p:cNvSpPr/>
            <p:nvPr/>
          </p:nvSpPr>
          <p:spPr>
            <a:xfrm>
              <a:off x="1391275" y="285848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实现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133D6FD-524D-4C62-9C0D-9753CB41D800}"/>
                </a:ext>
              </a:extLst>
            </p:cNvPr>
            <p:cNvCxnSpPr/>
            <p:nvPr/>
          </p:nvCxnSpPr>
          <p:spPr>
            <a:xfrm>
              <a:off x="941151" y="5193552"/>
              <a:ext cx="1828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322C58E-9011-4F18-8600-7CA6B2CC9515}"/>
                </a:ext>
              </a:extLst>
            </p:cNvPr>
            <p:cNvSpPr/>
            <p:nvPr/>
          </p:nvSpPr>
          <p:spPr>
            <a:xfrm>
              <a:off x="1484247" y="1600200"/>
              <a:ext cx="614272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6600" dirty="0">
                  <a:ln w="0"/>
                  <a:solidFill>
                    <a:srgbClr val="F69008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</a:rPr>
                <a:t>3</a:t>
              </a:r>
              <a:endParaRPr lang="zh-CN" altLang="en-US" sz="6600" dirty="0">
                <a:ln w="0"/>
                <a:solidFill>
                  <a:srgbClr val="F6900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49" name="菱形 151">
              <a:extLst>
                <a:ext uri="{FF2B5EF4-FFF2-40B4-BE49-F238E27FC236}">
                  <a16:creationId xmlns:a16="http://schemas.microsoft.com/office/drawing/2014/main" id="{EF768EC9-E099-47D0-9096-0A13AADFC6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8612" y="2144264"/>
              <a:ext cx="1253779" cy="626892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457200 w 914400"/>
                <a:gd name="connsiteY0-2" fmla="*/ 0 h 914400"/>
                <a:gd name="connsiteX1-3" fmla="*/ 914400 w 914400"/>
                <a:gd name="connsiteY1-4" fmla="*/ 457200 h 914400"/>
                <a:gd name="connsiteX2-5" fmla="*/ 457200 w 914400"/>
                <a:gd name="connsiteY2-6" fmla="*/ 914400 h 914400"/>
                <a:gd name="connsiteX3-7" fmla="*/ 0 w 914400"/>
                <a:gd name="connsiteY3-8" fmla="*/ 457200 h 914400"/>
                <a:gd name="connsiteX4-9" fmla="*/ 548640 w 914400"/>
                <a:gd name="connsiteY4-10" fmla="*/ 91440 h 914400"/>
                <a:gd name="connsiteX0-11" fmla="*/ 457200 w 914400"/>
                <a:gd name="connsiteY0-12" fmla="*/ 0 h 914400"/>
                <a:gd name="connsiteX1-13" fmla="*/ 914400 w 914400"/>
                <a:gd name="connsiteY1-14" fmla="*/ 457200 h 914400"/>
                <a:gd name="connsiteX2-15" fmla="*/ 457200 w 914400"/>
                <a:gd name="connsiteY2-16" fmla="*/ 914400 h 914400"/>
                <a:gd name="connsiteX3-17" fmla="*/ 0 w 914400"/>
                <a:gd name="connsiteY3-18" fmla="*/ 457200 h 914400"/>
                <a:gd name="connsiteX0-19" fmla="*/ 914400 w 914400"/>
                <a:gd name="connsiteY0-20" fmla="*/ 0 h 457200"/>
                <a:gd name="connsiteX1-21" fmla="*/ 457200 w 914400"/>
                <a:gd name="connsiteY1-22" fmla="*/ 457200 h 457200"/>
                <a:gd name="connsiteX2-23" fmla="*/ 0 w 914400"/>
                <a:gd name="connsiteY2-24" fmla="*/ 0 h 457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457200" y="457200"/>
                  </a:lnTo>
                  <a:lnTo>
                    <a:pt x="0" y="0"/>
                  </a:lnTo>
                </a:path>
              </a:pathLst>
            </a:custGeom>
            <a:noFill/>
            <a:ln w="76200">
              <a:solidFill>
                <a:srgbClr val="F690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0" dirty="0">
                <a:solidFill>
                  <a:schemeClr val="tx1"/>
                </a:solidFill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BA0E85A-EF40-480D-813A-31CA8936C0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59501" y="3466042"/>
              <a:ext cx="432000" cy="248082"/>
              <a:chOff x="9699757" y="4828533"/>
              <a:chExt cx="914400" cy="525105"/>
            </a:xfrm>
          </p:grpSpPr>
          <p:sp>
            <p:nvSpPr>
              <p:cNvPr id="52" name="菱形 151">
                <a:extLst>
                  <a:ext uri="{FF2B5EF4-FFF2-40B4-BE49-F238E27FC236}">
                    <a16:creationId xmlns:a16="http://schemas.microsoft.com/office/drawing/2014/main" id="{E4A3AC98-DEC8-4040-843A-6BCF0FCCA8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9757" y="4896438"/>
                <a:ext cx="914400" cy="457200"/>
              </a:xfrm>
              <a:custGeom>
                <a:avLst/>
                <a:gdLst>
                  <a:gd name="connsiteX0" fmla="*/ 0 w 914400"/>
                  <a:gd name="connsiteY0" fmla="*/ 457200 h 914400"/>
                  <a:gd name="connsiteX1" fmla="*/ 457200 w 914400"/>
                  <a:gd name="connsiteY1" fmla="*/ 0 h 914400"/>
                  <a:gd name="connsiteX2" fmla="*/ 914400 w 914400"/>
                  <a:gd name="connsiteY2" fmla="*/ 457200 h 914400"/>
                  <a:gd name="connsiteX3" fmla="*/ 457200 w 914400"/>
                  <a:gd name="connsiteY3" fmla="*/ 914400 h 914400"/>
                  <a:gd name="connsiteX4" fmla="*/ 0 w 914400"/>
                  <a:gd name="connsiteY4" fmla="*/ 457200 h 914400"/>
                  <a:gd name="connsiteX0-1" fmla="*/ 457200 w 914400"/>
                  <a:gd name="connsiteY0-2" fmla="*/ 0 h 914400"/>
                  <a:gd name="connsiteX1-3" fmla="*/ 914400 w 914400"/>
                  <a:gd name="connsiteY1-4" fmla="*/ 457200 h 914400"/>
                  <a:gd name="connsiteX2-5" fmla="*/ 457200 w 914400"/>
                  <a:gd name="connsiteY2-6" fmla="*/ 914400 h 914400"/>
                  <a:gd name="connsiteX3-7" fmla="*/ 0 w 914400"/>
                  <a:gd name="connsiteY3-8" fmla="*/ 457200 h 914400"/>
                  <a:gd name="connsiteX4-9" fmla="*/ 548640 w 914400"/>
                  <a:gd name="connsiteY4-10" fmla="*/ 91440 h 914400"/>
                  <a:gd name="connsiteX0-11" fmla="*/ 457200 w 914400"/>
                  <a:gd name="connsiteY0-12" fmla="*/ 0 h 914400"/>
                  <a:gd name="connsiteX1-13" fmla="*/ 914400 w 914400"/>
                  <a:gd name="connsiteY1-14" fmla="*/ 457200 h 914400"/>
                  <a:gd name="connsiteX2-15" fmla="*/ 457200 w 914400"/>
                  <a:gd name="connsiteY2-16" fmla="*/ 914400 h 914400"/>
                  <a:gd name="connsiteX3-17" fmla="*/ 0 w 914400"/>
                  <a:gd name="connsiteY3-18" fmla="*/ 457200 h 914400"/>
                  <a:gd name="connsiteX0-19" fmla="*/ 914400 w 914400"/>
                  <a:gd name="connsiteY0-20" fmla="*/ 0 h 457200"/>
                  <a:gd name="connsiteX1-21" fmla="*/ 457200 w 914400"/>
                  <a:gd name="connsiteY1-22" fmla="*/ 457200 h 457200"/>
                  <a:gd name="connsiteX2-23" fmla="*/ 0 w 914400"/>
                  <a:gd name="connsiteY2-24" fmla="*/ 0 h 457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914400" h="457200">
                    <a:moveTo>
                      <a:pt x="914400" y="0"/>
                    </a:moveTo>
                    <a:lnTo>
                      <a:pt x="457200" y="457200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菱形 151">
                <a:extLst>
                  <a:ext uri="{FF2B5EF4-FFF2-40B4-BE49-F238E27FC236}">
                    <a16:creationId xmlns:a16="http://schemas.microsoft.com/office/drawing/2014/main" id="{D09D4379-21B8-4E42-98F1-56BC82118B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2957" y="4828533"/>
                <a:ext cx="648001" cy="324000"/>
              </a:xfrm>
              <a:custGeom>
                <a:avLst/>
                <a:gdLst>
                  <a:gd name="connsiteX0" fmla="*/ 0 w 914400"/>
                  <a:gd name="connsiteY0" fmla="*/ 457200 h 914400"/>
                  <a:gd name="connsiteX1" fmla="*/ 457200 w 914400"/>
                  <a:gd name="connsiteY1" fmla="*/ 0 h 914400"/>
                  <a:gd name="connsiteX2" fmla="*/ 914400 w 914400"/>
                  <a:gd name="connsiteY2" fmla="*/ 457200 h 914400"/>
                  <a:gd name="connsiteX3" fmla="*/ 457200 w 914400"/>
                  <a:gd name="connsiteY3" fmla="*/ 914400 h 914400"/>
                  <a:gd name="connsiteX4" fmla="*/ 0 w 914400"/>
                  <a:gd name="connsiteY4" fmla="*/ 457200 h 914400"/>
                  <a:gd name="connsiteX0-1" fmla="*/ 457200 w 914400"/>
                  <a:gd name="connsiteY0-2" fmla="*/ 0 h 914400"/>
                  <a:gd name="connsiteX1-3" fmla="*/ 914400 w 914400"/>
                  <a:gd name="connsiteY1-4" fmla="*/ 457200 h 914400"/>
                  <a:gd name="connsiteX2-5" fmla="*/ 457200 w 914400"/>
                  <a:gd name="connsiteY2-6" fmla="*/ 914400 h 914400"/>
                  <a:gd name="connsiteX3-7" fmla="*/ 0 w 914400"/>
                  <a:gd name="connsiteY3-8" fmla="*/ 457200 h 914400"/>
                  <a:gd name="connsiteX4-9" fmla="*/ 548640 w 914400"/>
                  <a:gd name="connsiteY4-10" fmla="*/ 91440 h 914400"/>
                  <a:gd name="connsiteX0-11" fmla="*/ 457200 w 914400"/>
                  <a:gd name="connsiteY0-12" fmla="*/ 0 h 914400"/>
                  <a:gd name="connsiteX1-13" fmla="*/ 914400 w 914400"/>
                  <a:gd name="connsiteY1-14" fmla="*/ 457200 h 914400"/>
                  <a:gd name="connsiteX2-15" fmla="*/ 457200 w 914400"/>
                  <a:gd name="connsiteY2-16" fmla="*/ 914400 h 914400"/>
                  <a:gd name="connsiteX3-17" fmla="*/ 0 w 914400"/>
                  <a:gd name="connsiteY3-18" fmla="*/ 457200 h 914400"/>
                  <a:gd name="connsiteX0-19" fmla="*/ 914400 w 914400"/>
                  <a:gd name="connsiteY0-20" fmla="*/ 0 h 457200"/>
                  <a:gd name="connsiteX1-21" fmla="*/ 457200 w 914400"/>
                  <a:gd name="connsiteY1-22" fmla="*/ 457200 h 457200"/>
                  <a:gd name="connsiteX2-23" fmla="*/ 0 w 914400"/>
                  <a:gd name="connsiteY2-24" fmla="*/ 0 h 457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914400" h="457200">
                    <a:moveTo>
                      <a:pt x="914400" y="0"/>
                    </a:moveTo>
                    <a:lnTo>
                      <a:pt x="457200" y="457200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609600" y="1524000"/>
              <a:ext cx="2438400" cy="426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609600" y="1211574"/>
              <a:ext cx="2438400" cy="4579626"/>
            </a:xfrm>
            <a:prstGeom prst="rect">
              <a:avLst/>
            </a:prstGeom>
            <a:noFill/>
            <a:ln>
              <a:solidFill>
                <a:srgbClr val="F690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3310151" y="1211574"/>
            <a:ext cx="2438400" cy="4579626"/>
          </a:xfrm>
          <a:prstGeom prst="rect">
            <a:avLst/>
          </a:prstGeom>
          <a:noFill/>
          <a:ln>
            <a:solidFill>
              <a:srgbClr val="4D2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46944" y="1211574"/>
            <a:ext cx="2438400" cy="4579626"/>
            <a:chOff x="5892700" y="1211574"/>
            <a:chExt cx="2438400" cy="457962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C125D65-1600-4D44-9D61-5E0FD13C05A9}"/>
                </a:ext>
              </a:extLst>
            </p:cNvPr>
            <p:cNvSpPr/>
            <p:nvPr/>
          </p:nvSpPr>
          <p:spPr>
            <a:xfrm>
              <a:off x="6222752" y="3976985"/>
              <a:ext cx="162095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/>
                <a:t>主频</a:t>
              </a:r>
              <a:r>
                <a:rPr lang="en-US" altLang="zh-CN" sz="1600" dirty="0"/>
                <a:t>25MHz</a:t>
              </a:r>
            </a:p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/>
                <a:t>无运动控制相</a:t>
              </a:r>
              <a:endParaRPr lang="en-US" altLang="zh-CN" sz="1600" dirty="0"/>
            </a:p>
            <a:p>
              <a:pPr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/>
                <a:t>关的外设与应用</a:t>
              </a:r>
              <a:endParaRPr lang="en-US" altLang="zh-CN" sz="1600" dirty="0"/>
            </a:p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lang="en-US" altLang="zh-CN" sz="12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9CA70D-98B1-44FF-8ED4-CEC30E27E37F}"/>
                </a:ext>
              </a:extLst>
            </p:cNvPr>
            <p:cNvSpPr/>
            <p:nvPr/>
          </p:nvSpPr>
          <p:spPr>
            <a:xfrm>
              <a:off x="6721533" y="2856526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资源</a:t>
              </a: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3F27DFA-2B18-42A2-8FEB-EDA481DB0191}"/>
                </a:ext>
              </a:extLst>
            </p:cNvPr>
            <p:cNvCxnSpPr/>
            <p:nvPr/>
          </p:nvCxnSpPr>
          <p:spPr>
            <a:xfrm>
              <a:off x="6205392" y="5211413"/>
              <a:ext cx="1828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DCC05D9-D806-46D4-9B84-863761768EA3}"/>
                </a:ext>
              </a:extLst>
            </p:cNvPr>
            <p:cNvSpPr/>
            <p:nvPr/>
          </p:nvSpPr>
          <p:spPr>
            <a:xfrm>
              <a:off x="6812657" y="1654064"/>
              <a:ext cx="614272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6600" dirty="0">
                  <a:ln w="0"/>
                  <a:solidFill>
                    <a:srgbClr val="46AA4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 pitchFamily="34" charset="0"/>
                </a:rPr>
                <a:t>1</a:t>
              </a:r>
              <a:endParaRPr lang="zh-CN" altLang="en-US" sz="6600" dirty="0">
                <a:ln w="0"/>
                <a:solidFill>
                  <a:srgbClr val="46AA4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57" name="菱形 151">
              <a:extLst>
                <a:ext uri="{FF2B5EF4-FFF2-40B4-BE49-F238E27FC236}">
                  <a16:creationId xmlns:a16="http://schemas.microsoft.com/office/drawing/2014/main" id="{C0D8903D-4024-4733-BA4C-3D50CE64A5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77000" y="2145552"/>
              <a:ext cx="1253779" cy="626892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457200 w 914400"/>
                <a:gd name="connsiteY0-2" fmla="*/ 0 h 914400"/>
                <a:gd name="connsiteX1-3" fmla="*/ 914400 w 914400"/>
                <a:gd name="connsiteY1-4" fmla="*/ 457200 h 914400"/>
                <a:gd name="connsiteX2-5" fmla="*/ 457200 w 914400"/>
                <a:gd name="connsiteY2-6" fmla="*/ 914400 h 914400"/>
                <a:gd name="connsiteX3-7" fmla="*/ 0 w 914400"/>
                <a:gd name="connsiteY3-8" fmla="*/ 457200 h 914400"/>
                <a:gd name="connsiteX4-9" fmla="*/ 548640 w 914400"/>
                <a:gd name="connsiteY4-10" fmla="*/ 91440 h 914400"/>
                <a:gd name="connsiteX0-11" fmla="*/ 457200 w 914400"/>
                <a:gd name="connsiteY0-12" fmla="*/ 0 h 914400"/>
                <a:gd name="connsiteX1-13" fmla="*/ 914400 w 914400"/>
                <a:gd name="connsiteY1-14" fmla="*/ 457200 h 914400"/>
                <a:gd name="connsiteX2-15" fmla="*/ 457200 w 914400"/>
                <a:gd name="connsiteY2-16" fmla="*/ 914400 h 914400"/>
                <a:gd name="connsiteX3-17" fmla="*/ 0 w 914400"/>
                <a:gd name="connsiteY3-18" fmla="*/ 457200 h 914400"/>
                <a:gd name="connsiteX0-19" fmla="*/ 914400 w 914400"/>
                <a:gd name="connsiteY0-20" fmla="*/ 0 h 457200"/>
                <a:gd name="connsiteX1-21" fmla="*/ 457200 w 914400"/>
                <a:gd name="connsiteY1-22" fmla="*/ 457200 h 457200"/>
                <a:gd name="connsiteX2-23" fmla="*/ 0 w 914400"/>
                <a:gd name="connsiteY2-24" fmla="*/ 0 h 457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457200" y="457200"/>
                  </a:lnTo>
                  <a:lnTo>
                    <a:pt x="0" y="0"/>
                  </a:lnTo>
                </a:path>
              </a:pathLst>
            </a:custGeom>
            <a:noFill/>
            <a:ln w="76200">
              <a:solidFill>
                <a:srgbClr val="46A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A1CA38F-4633-440C-99F3-FAF123128A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95900" y="3459554"/>
              <a:ext cx="432000" cy="248082"/>
              <a:chOff x="9699757" y="4828533"/>
              <a:chExt cx="914400" cy="525105"/>
            </a:xfrm>
          </p:grpSpPr>
          <p:sp>
            <p:nvSpPr>
              <p:cNvPr id="59" name="菱形 151">
                <a:extLst>
                  <a:ext uri="{FF2B5EF4-FFF2-40B4-BE49-F238E27FC236}">
                    <a16:creationId xmlns:a16="http://schemas.microsoft.com/office/drawing/2014/main" id="{BBC7B488-B509-434D-968D-97C3F1CA01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99757" y="4896438"/>
                <a:ext cx="914400" cy="457200"/>
              </a:xfrm>
              <a:custGeom>
                <a:avLst/>
                <a:gdLst>
                  <a:gd name="connsiteX0" fmla="*/ 0 w 914400"/>
                  <a:gd name="connsiteY0" fmla="*/ 457200 h 914400"/>
                  <a:gd name="connsiteX1" fmla="*/ 457200 w 914400"/>
                  <a:gd name="connsiteY1" fmla="*/ 0 h 914400"/>
                  <a:gd name="connsiteX2" fmla="*/ 914400 w 914400"/>
                  <a:gd name="connsiteY2" fmla="*/ 457200 h 914400"/>
                  <a:gd name="connsiteX3" fmla="*/ 457200 w 914400"/>
                  <a:gd name="connsiteY3" fmla="*/ 914400 h 914400"/>
                  <a:gd name="connsiteX4" fmla="*/ 0 w 914400"/>
                  <a:gd name="connsiteY4" fmla="*/ 457200 h 914400"/>
                  <a:gd name="connsiteX0-1" fmla="*/ 457200 w 914400"/>
                  <a:gd name="connsiteY0-2" fmla="*/ 0 h 914400"/>
                  <a:gd name="connsiteX1-3" fmla="*/ 914400 w 914400"/>
                  <a:gd name="connsiteY1-4" fmla="*/ 457200 h 914400"/>
                  <a:gd name="connsiteX2-5" fmla="*/ 457200 w 914400"/>
                  <a:gd name="connsiteY2-6" fmla="*/ 914400 h 914400"/>
                  <a:gd name="connsiteX3-7" fmla="*/ 0 w 914400"/>
                  <a:gd name="connsiteY3-8" fmla="*/ 457200 h 914400"/>
                  <a:gd name="connsiteX4-9" fmla="*/ 548640 w 914400"/>
                  <a:gd name="connsiteY4-10" fmla="*/ 91440 h 914400"/>
                  <a:gd name="connsiteX0-11" fmla="*/ 457200 w 914400"/>
                  <a:gd name="connsiteY0-12" fmla="*/ 0 h 914400"/>
                  <a:gd name="connsiteX1-13" fmla="*/ 914400 w 914400"/>
                  <a:gd name="connsiteY1-14" fmla="*/ 457200 h 914400"/>
                  <a:gd name="connsiteX2-15" fmla="*/ 457200 w 914400"/>
                  <a:gd name="connsiteY2-16" fmla="*/ 914400 h 914400"/>
                  <a:gd name="connsiteX3-17" fmla="*/ 0 w 914400"/>
                  <a:gd name="connsiteY3-18" fmla="*/ 457200 h 914400"/>
                  <a:gd name="connsiteX0-19" fmla="*/ 914400 w 914400"/>
                  <a:gd name="connsiteY0-20" fmla="*/ 0 h 457200"/>
                  <a:gd name="connsiteX1-21" fmla="*/ 457200 w 914400"/>
                  <a:gd name="connsiteY1-22" fmla="*/ 457200 h 457200"/>
                  <a:gd name="connsiteX2-23" fmla="*/ 0 w 914400"/>
                  <a:gd name="connsiteY2-24" fmla="*/ 0 h 457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914400" h="457200">
                    <a:moveTo>
                      <a:pt x="914400" y="0"/>
                    </a:moveTo>
                    <a:lnTo>
                      <a:pt x="457200" y="457200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菱形 151">
                <a:extLst>
                  <a:ext uri="{FF2B5EF4-FFF2-40B4-BE49-F238E27FC236}">
                    <a16:creationId xmlns:a16="http://schemas.microsoft.com/office/drawing/2014/main" id="{609ECE12-D7FD-4427-9D01-E591B604A1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2957" y="4828533"/>
                <a:ext cx="648001" cy="324000"/>
              </a:xfrm>
              <a:custGeom>
                <a:avLst/>
                <a:gdLst>
                  <a:gd name="connsiteX0" fmla="*/ 0 w 914400"/>
                  <a:gd name="connsiteY0" fmla="*/ 457200 h 914400"/>
                  <a:gd name="connsiteX1" fmla="*/ 457200 w 914400"/>
                  <a:gd name="connsiteY1" fmla="*/ 0 h 914400"/>
                  <a:gd name="connsiteX2" fmla="*/ 914400 w 914400"/>
                  <a:gd name="connsiteY2" fmla="*/ 457200 h 914400"/>
                  <a:gd name="connsiteX3" fmla="*/ 457200 w 914400"/>
                  <a:gd name="connsiteY3" fmla="*/ 914400 h 914400"/>
                  <a:gd name="connsiteX4" fmla="*/ 0 w 914400"/>
                  <a:gd name="connsiteY4" fmla="*/ 457200 h 914400"/>
                  <a:gd name="connsiteX0-1" fmla="*/ 457200 w 914400"/>
                  <a:gd name="connsiteY0-2" fmla="*/ 0 h 914400"/>
                  <a:gd name="connsiteX1-3" fmla="*/ 914400 w 914400"/>
                  <a:gd name="connsiteY1-4" fmla="*/ 457200 h 914400"/>
                  <a:gd name="connsiteX2-5" fmla="*/ 457200 w 914400"/>
                  <a:gd name="connsiteY2-6" fmla="*/ 914400 h 914400"/>
                  <a:gd name="connsiteX3-7" fmla="*/ 0 w 914400"/>
                  <a:gd name="connsiteY3-8" fmla="*/ 457200 h 914400"/>
                  <a:gd name="connsiteX4-9" fmla="*/ 548640 w 914400"/>
                  <a:gd name="connsiteY4-10" fmla="*/ 91440 h 914400"/>
                  <a:gd name="connsiteX0-11" fmla="*/ 457200 w 914400"/>
                  <a:gd name="connsiteY0-12" fmla="*/ 0 h 914400"/>
                  <a:gd name="connsiteX1-13" fmla="*/ 914400 w 914400"/>
                  <a:gd name="connsiteY1-14" fmla="*/ 457200 h 914400"/>
                  <a:gd name="connsiteX2-15" fmla="*/ 457200 w 914400"/>
                  <a:gd name="connsiteY2-16" fmla="*/ 914400 h 914400"/>
                  <a:gd name="connsiteX3-17" fmla="*/ 0 w 914400"/>
                  <a:gd name="connsiteY3-18" fmla="*/ 457200 h 914400"/>
                  <a:gd name="connsiteX0-19" fmla="*/ 914400 w 914400"/>
                  <a:gd name="connsiteY0-20" fmla="*/ 0 h 457200"/>
                  <a:gd name="connsiteX1-21" fmla="*/ 457200 w 914400"/>
                  <a:gd name="connsiteY1-22" fmla="*/ 457200 h 457200"/>
                  <a:gd name="connsiteX2-23" fmla="*/ 0 w 914400"/>
                  <a:gd name="connsiteY2-24" fmla="*/ 0 h 457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914400" h="457200">
                    <a:moveTo>
                      <a:pt x="914400" y="0"/>
                    </a:moveTo>
                    <a:lnTo>
                      <a:pt x="457200" y="457200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5892700" y="1211574"/>
              <a:ext cx="2438400" cy="4579626"/>
            </a:xfrm>
            <a:prstGeom prst="rect">
              <a:avLst/>
            </a:prstGeom>
            <a:noFill/>
            <a:ln>
              <a:solidFill>
                <a:srgbClr val="46A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0763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ïṧļîdê">
            <a:extLst>
              <a:ext uri="{FF2B5EF4-FFF2-40B4-BE49-F238E27FC236}">
                <a16:creationId xmlns:a16="http://schemas.microsoft.com/office/drawing/2014/main" id="{D58F0E13-F94D-424A-96D0-FA3E8B6DB9E0}"/>
              </a:ext>
            </a:extLst>
          </p:cNvPr>
          <p:cNvGrpSpPr/>
          <p:nvPr/>
        </p:nvGrpSpPr>
        <p:grpSpPr>
          <a:xfrm flipH="1">
            <a:off x="4673061" y="3416027"/>
            <a:ext cx="1854915" cy="1603974"/>
            <a:chOff x="8546652" y="1386911"/>
            <a:chExt cx="2738900" cy="2138632"/>
          </a:xfrm>
        </p:grpSpPr>
        <p:sp>
          <p:nvSpPr>
            <p:cNvPr id="19" name="iSḷiďê">
              <a:extLst>
                <a:ext uri="{FF2B5EF4-FFF2-40B4-BE49-F238E27FC236}">
                  <a16:creationId xmlns:a16="http://schemas.microsoft.com/office/drawing/2014/main" id="{2656A18C-9240-431B-84F2-F6B059A77F2A}"/>
                </a:ext>
              </a:extLst>
            </p:cNvPr>
            <p:cNvSpPr txBox="1"/>
            <p:nvPr/>
          </p:nvSpPr>
          <p:spPr>
            <a:xfrm>
              <a:off x="8546652" y="2052976"/>
              <a:ext cx="2738900" cy="1472567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 algn="just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/>
                <a:t>开拓了其在实时控制运动控制领域的应用</a:t>
              </a:r>
            </a:p>
          </p:txBody>
        </p:sp>
        <p:sp>
          <p:nvSpPr>
            <p:cNvPr id="20" name="íṩ1íďê">
              <a:extLst>
                <a:ext uri="{FF2B5EF4-FFF2-40B4-BE49-F238E27FC236}">
                  <a16:creationId xmlns:a16="http://schemas.microsoft.com/office/drawing/2014/main" id="{F486D350-E317-4391-B2B1-AF9C9EF6D41B}"/>
                </a:ext>
              </a:extLst>
            </p:cNvPr>
            <p:cNvSpPr/>
            <p:nvPr/>
          </p:nvSpPr>
          <p:spPr>
            <a:xfrm>
              <a:off x="8705689" y="1386911"/>
              <a:ext cx="2578029" cy="594649"/>
            </a:xfrm>
            <a:prstGeom prst="rect">
              <a:avLst/>
            </a:prstGeom>
          </p:spPr>
          <p:txBody>
            <a:bodyPr wrap="none" lIns="90000" tIns="46800" rIns="90000" bIns="46800" anchor="b">
              <a:no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000" b="1" dirty="0">
                  <a:solidFill>
                    <a:schemeClr val="accent3"/>
                  </a:solidFill>
                </a:rPr>
                <a:t>实现</a:t>
              </a:r>
            </a:p>
          </p:txBody>
        </p:sp>
      </p:grpSp>
      <p:grpSp>
        <p:nvGrpSpPr>
          <p:cNvPr id="7" name="íŝ1ïḋe">
            <a:extLst>
              <a:ext uri="{FF2B5EF4-FFF2-40B4-BE49-F238E27FC236}">
                <a16:creationId xmlns:a16="http://schemas.microsoft.com/office/drawing/2014/main" id="{C194395C-E1D1-49C4-8DCE-9E3FAC375580}"/>
              </a:ext>
            </a:extLst>
          </p:cNvPr>
          <p:cNvGrpSpPr/>
          <p:nvPr/>
        </p:nvGrpSpPr>
        <p:grpSpPr>
          <a:xfrm flipH="1">
            <a:off x="2573614" y="3416027"/>
            <a:ext cx="1904141" cy="1261196"/>
            <a:chOff x="8707515" y="1380062"/>
            <a:chExt cx="2598635" cy="1681595"/>
          </a:xfrm>
        </p:grpSpPr>
        <p:sp>
          <p:nvSpPr>
            <p:cNvPr id="17" name="íṥ1ídè">
              <a:extLst>
                <a:ext uri="{FF2B5EF4-FFF2-40B4-BE49-F238E27FC236}">
                  <a16:creationId xmlns:a16="http://schemas.microsoft.com/office/drawing/2014/main" id="{B69417BE-CAAA-46F5-BD6C-72AD4D164542}"/>
                </a:ext>
              </a:extLst>
            </p:cNvPr>
            <p:cNvSpPr txBox="1"/>
            <p:nvPr/>
          </p:nvSpPr>
          <p:spPr>
            <a:xfrm>
              <a:off x="8707515" y="2052975"/>
              <a:ext cx="2578026" cy="1008682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 algn="just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/>
                <a:t>多传感器数据融合多种控制算法协同控制</a:t>
              </a:r>
            </a:p>
          </p:txBody>
        </p:sp>
        <p:sp>
          <p:nvSpPr>
            <p:cNvPr id="18" name="îslïḋé">
              <a:extLst>
                <a:ext uri="{FF2B5EF4-FFF2-40B4-BE49-F238E27FC236}">
                  <a16:creationId xmlns:a16="http://schemas.microsoft.com/office/drawing/2014/main" id="{61E77605-6D67-428F-BA26-BEF94E2BDB0C}"/>
                </a:ext>
              </a:extLst>
            </p:cNvPr>
            <p:cNvSpPr/>
            <p:nvPr/>
          </p:nvSpPr>
          <p:spPr>
            <a:xfrm>
              <a:off x="8728120" y="1380062"/>
              <a:ext cx="2578030" cy="594649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accent1"/>
                  </a:solidFill>
                </a:rPr>
                <a:t>算法</a:t>
              </a:r>
            </a:p>
          </p:txBody>
        </p:sp>
      </p:grpSp>
      <p:grpSp>
        <p:nvGrpSpPr>
          <p:cNvPr id="8" name="ïśļíḍe">
            <a:extLst>
              <a:ext uri="{FF2B5EF4-FFF2-40B4-BE49-F238E27FC236}">
                <a16:creationId xmlns:a16="http://schemas.microsoft.com/office/drawing/2014/main" id="{A54169CA-E01C-41F7-94D6-4509A21A67A6}"/>
              </a:ext>
            </a:extLst>
          </p:cNvPr>
          <p:cNvGrpSpPr/>
          <p:nvPr/>
        </p:nvGrpSpPr>
        <p:grpSpPr>
          <a:xfrm flipH="1">
            <a:off x="381000" y="3416027"/>
            <a:ext cx="1956953" cy="1286323"/>
            <a:chOff x="8383419" y="1346559"/>
            <a:chExt cx="2849515" cy="1715098"/>
          </a:xfrm>
        </p:grpSpPr>
        <p:sp>
          <p:nvSpPr>
            <p:cNvPr id="15" name="íṡ1îḍê">
              <a:extLst>
                <a:ext uri="{FF2B5EF4-FFF2-40B4-BE49-F238E27FC236}">
                  <a16:creationId xmlns:a16="http://schemas.microsoft.com/office/drawing/2014/main" id="{5AD6148A-C50F-4821-B4C4-D6ADE7F8E349}"/>
                </a:ext>
              </a:extLst>
            </p:cNvPr>
            <p:cNvSpPr txBox="1"/>
            <p:nvPr/>
          </p:nvSpPr>
          <p:spPr>
            <a:xfrm>
              <a:off x="8383419" y="2052975"/>
              <a:ext cx="2849513" cy="1008682"/>
            </a:xfrm>
            <a:prstGeom prst="rect">
              <a:avLst/>
            </a:prstGeom>
            <a:noFill/>
          </p:spPr>
          <p:txBody>
            <a:bodyPr wrap="square" lIns="90000" tIns="46800" rIns="90000" bIns="46800" anchor="t">
              <a:noAutofit/>
            </a:bodyPr>
            <a:lstStyle/>
            <a:p>
              <a:pPr algn="just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600" dirty="0"/>
                <a:t>仅依靠低成本的</a:t>
              </a:r>
              <a:r>
                <a:rPr lang="en-US" altLang="zh-CN" sz="1600" dirty="0"/>
                <a:t>CPLD</a:t>
              </a:r>
              <a:r>
                <a:rPr lang="zh-CN" altLang="en-US" sz="1600" dirty="0"/>
                <a:t>实现</a:t>
              </a:r>
              <a:r>
                <a:rPr lang="en-US" altLang="zh-CN" sz="1600" dirty="0"/>
                <a:t>I/O</a:t>
              </a:r>
              <a:r>
                <a:rPr lang="zh-CN" altLang="en-US" sz="1600" dirty="0"/>
                <a:t>扩展，充分利用</a:t>
              </a:r>
              <a:r>
                <a:rPr lang="en-US" altLang="zh-CN" sz="1600" dirty="0"/>
                <a:t>arc</a:t>
              </a:r>
              <a:r>
                <a:rPr lang="zh-CN" altLang="en-US" sz="1600" dirty="0"/>
                <a:t>的性能</a:t>
              </a:r>
            </a:p>
          </p:txBody>
        </p:sp>
        <p:sp>
          <p:nvSpPr>
            <p:cNvPr id="16" name="i$1ïḑé">
              <a:extLst>
                <a:ext uri="{FF2B5EF4-FFF2-40B4-BE49-F238E27FC236}">
                  <a16:creationId xmlns:a16="http://schemas.microsoft.com/office/drawing/2014/main" id="{2F1E701D-2E5E-47AB-88DF-FD6C3002C176}"/>
                </a:ext>
              </a:extLst>
            </p:cNvPr>
            <p:cNvSpPr/>
            <p:nvPr/>
          </p:nvSpPr>
          <p:spPr>
            <a:xfrm>
              <a:off x="8654903" y="1346559"/>
              <a:ext cx="2578031" cy="628153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2000" dirty="0">
                  <a:solidFill>
                    <a:schemeClr val="accent2"/>
                  </a:solidFill>
                </a:rPr>
                <a:t>资源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143901" y="1563932"/>
            <a:ext cx="2886815" cy="1340368"/>
            <a:chOff x="2004511" y="1985223"/>
            <a:chExt cx="2331444" cy="1090163"/>
          </a:xfrm>
        </p:grpSpPr>
        <p:grpSp>
          <p:nvGrpSpPr>
            <p:cNvPr id="5" name="íṡľidè">
              <a:extLst>
                <a:ext uri="{FF2B5EF4-FFF2-40B4-BE49-F238E27FC236}">
                  <a16:creationId xmlns:a16="http://schemas.microsoft.com/office/drawing/2014/main" id="{8F581508-4A93-4E59-BBCC-BCC767BC3496}"/>
                </a:ext>
              </a:extLst>
            </p:cNvPr>
            <p:cNvGrpSpPr/>
            <p:nvPr/>
          </p:nvGrpSpPr>
          <p:grpSpPr>
            <a:xfrm>
              <a:off x="2004511" y="1985223"/>
              <a:ext cx="2331444" cy="1090163"/>
              <a:chOff x="2100990" y="2335489"/>
              <a:chExt cx="2590775" cy="1211424"/>
            </a:xfrm>
          </p:grpSpPr>
          <p:sp>
            <p:nvSpPr>
              <p:cNvPr id="21" name="íš1iḑê">
                <a:extLst>
                  <a:ext uri="{FF2B5EF4-FFF2-40B4-BE49-F238E27FC236}">
                    <a16:creationId xmlns:a16="http://schemas.microsoft.com/office/drawing/2014/main" id="{B014B62F-9D59-4969-AB06-3C0C2D186E5E}"/>
                  </a:ext>
                </a:extLst>
              </p:cNvPr>
              <p:cNvSpPr/>
              <p:nvPr/>
            </p:nvSpPr>
            <p:spPr>
              <a:xfrm>
                <a:off x="3795155" y="2492896"/>
                <a:ext cx="896610" cy="896610"/>
              </a:xfrm>
              <a:prstGeom prst="ellipse">
                <a:avLst/>
              </a:prstGeom>
              <a:solidFill>
                <a:srgbClr val="46AA4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ṣľiďé">
                <a:extLst>
                  <a:ext uri="{FF2B5EF4-FFF2-40B4-BE49-F238E27FC236}">
                    <a16:creationId xmlns:a16="http://schemas.microsoft.com/office/drawing/2014/main" id="{7F1B464E-C64A-4857-A5CE-8207C19B693B}"/>
                  </a:ext>
                </a:extLst>
              </p:cNvPr>
              <p:cNvSpPr/>
              <p:nvPr/>
            </p:nvSpPr>
            <p:spPr>
              <a:xfrm>
                <a:off x="2100990" y="2492896"/>
                <a:ext cx="896609" cy="896610"/>
              </a:xfrm>
              <a:prstGeom prst="ellipse">
                <a:avLst/>
              </a:prstGeom>
              <a:solidFill>
                <a:srgbClr val="F6900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ṩḻïḍê">
                <a:extLst>
                  <a:ext uri="{FF2B5EF4-FFF2-40B4-BE49-F238E27FC236}">
                    <a16:creationId xmlns:a16="http://schemas.microsoft.com/office/drawing/2014/main" id="{BB4F9F55-E9C8-43F2-AA41-4E62B89C888D}"/>
                  </a:ext>
                </a:extLst>
              </p:cNvPr>
              <p:cNvSpPr/>
              <p:nvPr/>
            </p:nvSpPr>
            <p:spPr>
              <a:xfrm>
                <a:off x="2776642" y="2335489"/>
                <a:ext cx="1211424" cy="1211424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2400" dirty="0"/>
                  <a:t>EMSK</a:t>
                </a:r>
                <a:endParaRPr lang="zh-CN" altLang="en-US" sz="2400" dirty="0"/>
              </a:p>
            </p:txBody>
          </p:sp>
        </p:grpSp>
        <p:sp>
          <p:nvSpPr>
            <p:cNvPr id="10" name="îṣľîḋe">
              <a:extLst>
                <a:ext uri="{FF2B5EF4-FFF2-40B4-BE49-F238E27FC236}">
                  <a16:creationId xmlns:a16="http://schemas.microsoft.com/office/drawing/2014/main" id="{94BA5EDD-C228-45AE-A7B7-DCDB2E342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508" y="2377950"/>
              <a:ext cx="285220" cy="274718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ṡḷiḑé">
              <a:extLst>
                <a:ext uri="{FF2B5EF4-FFF2-40B4-BE49-F238E27FC236}">
                  <a16:creationId xmlns:a16="http://schemas.microsoft.com/office/drawing/2014/main" id="{34C66160-07B0-4F97-85A5-600DE85E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182" y="2377950"/>
              <a:ext cx="285220" cy="274718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420269" y="1143000"/>
            <a:ext cx="2439618" cy="3337763"/>
            <a:chOff x="5876581" y="1066800"/>
            <a:chExt cx="2439618" cy="3337763"/>
          </a:xfrm>
        </p:grpSpPr>
        <p:grpSp>
          <p:nvGrpSpPr>
            <p:cNvPr id="4" name="îṩ1ídê">
              <a:extLst>
                <a:ext uri="{FF2B5EF4-FFF2-40B4-BE49-F238E27FC236}">
                  <a16:creationId xmlns:a16="http://schemas.microsoft.com/office/drawing/2014/main" id="{8F907CE8-1158-45BD-AECD-4FDF55FE55B1}"/>
                </a:ext>
              </a:extLst>
            </p:cNvPr>
            <p:cNvGrpSpPr/>
            <p:nvPr/>
          </p:nvGrpSpPr>
          <p:grpSpPr>
            <a:xfrm>
              <a:off x="5876581" y="1066800"/>
              <a:ext cx="2439618" cy="3337763"/>
              <a:chOff x="7680176" y="1555846"/>
              <a:chExt cx="3252825" cy="4450350"/>
            </a:xfrm>
          </p:grpSpPr>
          <p:sp>
            <p:nvSpPr>
              <p:cNvPr id="24" name="iŝļíḋê">
                <a:extLst>
                  <a:ext uri="{FF2B5EF4-FFF2-40B4-BE49-F238E27FC236}">
                    <a16:creationId xmlns:a16="http://schemas.microsoft.com/office/drawing/2014/main" id="{B7A8063F-04E9-4F97-BB19-2D07539B1069}"/>
                  </a:ext>
                </a:extLst>
              </p:cNvPr>
              <p:cNvSpPr/>
              <p:nvPr/>
            </p:nvSpPr>
            <p:spPr>
              <a:xfrm>
                <a:off x="7680176" y="1555846"/>
                <a:ext cx="3252825" cy="4450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61" h="21596" extrusionOk="0">
                    <a:moveTo>
                      <a:pt x="14803" y="1"/>
                    </a:moveTo>
                    <a:cubicBezTo>
                      <a:pt x="14630" y="5"/>
                      <a:pt x="14458" y="60"/>
                      <a:pt x="14331" y="164"/>
                    </a:cubicBezTo>
                    <a:lnTo>
                      <a:pt x="13534" y="815"/>
                    </a:lnTo>
                    <a:lnTo>
                      <a:pt x="14728" y="1662"/>
                    </a:lnTo>
                    <a:lnTo>
                      <a:pt x="15527" y="1011"/>
                    </a:lnTo>
                    <a:cubicBezTo>
                      <a:pt x="15654" y="907"/>
                      <a:pt x="15713" y="774"/>
                      <a:pt x="15707" y="642"/>
                    </a:cubicBezTo>
                    <a:cubicBezTo>
                      <a:pt x="15701" y="510"/>
                      <a:pt x="15629" y="380"/>
                      <a:pt x="15492" y="283"/>
                    </a:cubicBezTo>
                    <a:lnTo>
                      <a:pt x="15291" y="139"/>
                    </a:lnTo>
                    <a:cubicBezTo>
                      <a:pt x="15154" y="42"/>
                      <a:pt x="14977" y="-4"/>
                      <a:pt x="14803" y="1"/>
                    </a:cubicBezTo>
                    <a:close/>
                    <a:moveTo>
                      <a:pt x="12624" y="778"/>
                    </a:moveTo>
                    <a:cubicBezTo>
                      <a:pt x="12444" y="782"/>
                      <a:pt x="12265" y="839"/>
                      <a:pt x="12132" y="947"/>
                    </a:cubicBezTo>
                    <a:lnTo>
                      <a:pt x="5743" y="6156"/>
                    </a:lnTo>
                    <a:lnTo>
                      <a:pt x="8262" y="7942"/>
                    </a:lnTo>
                    <a:lnTo>
                      <a:pt x="12012" y="4884"/>
                    </a:lnTo>
                    <a:cubicBezTo>
                      <a:pt x="11829" y="4843"/>
                      <a:pt x="11657" y="4771"/>
                      <a:pt x="11512" y="4661"/>
                    </a:cubicBezTo>
                    <a:cubicBezTo>
                      <a:pt x="11049" y="4309"/>
                      <a:pt x="11049" y="3739"/>
                      <a:pt x="11512" y="3388"/>
                    </a:cubicBezTo>
                    <a:cubicBezTo>
                      <a:pt x="11727" y="3224"/>
                      <a:pt x="12004" y="3140"/>
                      <a:pt x="12285" y="3128"/>
                    </a:cubicBezTo>
                    <a:cubicBezTo>
                      <a:pt x="12286" y="3128"/>
                      <a:pt x="12286" y="3128"/>
                      <a:pt x="12287" y="3128"/>
                    </a:cubicBezTo>
                    <a:cubicBezTo>
                      <a:pt x="12288" y="3128"/>
                      <a:pt x="12288" y="3128"/>
                      <a:pt x="12289" y="3128"/>
                    </a:cubicBezTo>
                    <a:cubicBezTo>
                      <a:pt x="12367" y="3125"/>
                      <a:pt x="12446" y="3128"/>
                      <a:pt x="12523" y="3136"/>
                    </a:cubicBezTo>
                    <a:cubicBezTo>
                      <a:pt x="12639" y="3149"/>
                      <a:pt x="12752" y="3177"/>
                      <a:pt x="12860" y="3216"/>
                    </a:cubicBezTo>
                    <a:cubicBezTo>
                      <a:pt x="12871" y="3220"/>
                      <a:pt x="12882" y="3225"/>
                      <a:pt x="12892" y="3229"/>
                    </a:cubicBezTo>
                    <a:cubicBezTo>
                      <a:pt x="12997" y="3270"/>
                      <a:pt x="13098" y="3321"/>
                      <a:pt x="13187" y="3388"/>
                    </a:cubicBezTo>
                    <a:cubicBezTo>
                      <a:pt x="13271" y="3452"/>
                      <a:pt x="13333" y="3527"/>
                      <a:pt x="13386" y="3603"/>
                    </a:cubicBezTo>
                    <a:cubicBezTo>
                      <a:pt x="13400" y="3623"/>
                      <a:pt x="13415" y="3643"/>
                      <a:pt x="13427" y="3663"/>
                    </a:cubicBezTo>
                    <a:cubicBezTo>
                      <a:pt x="13575" y="3922"/>
                      <a:pt x="13560" y="4220"/>
                      <a:pt x="13373" y="4468"/>
                    </a:cubicBezTo>
                    <a:cubicBezTo>
                      <a:pt x="14712" y="4648"/>
                      <a:pt x="15993" y="5128"/>
                      <a:pt x="17027" y="5914"/>
                    </a:cubicBezTo>
                    <a:cubicBezTo>
                      <a:pt x="19712" y="7955"/>
                      <a:pt x="19712" y="11265"/>
                      <a:pt x="17027" y="13306"/>
                    </a:cubicBezTo>
                    <a:cubicBezTo>
                      <a:pt x="15854" y="14198"/>
                      <a:pt x="14362" y="14700"/>
                      <a:pt x="12830" y="14812"/>
                    </a:cubicBezTo>
                    <a:lnTo>
                      <a:pt x="12830" y="14949"/>
                    </a:lnTo>
                    <a:cubicBezTo>
                      <a:pt x="12956" y="14994"/>
                      <a:pt x="13074" y="15055"/>
                      <a:pt x="13176" y="15135"/>
                    </a:cubicBezTo>
                    <a:cubicBezTo>
                      <a:pt x="13251" y="15195"/>
                      <a:pt x="13312" y="15261"/>
                      <a:pt x="13365" y="15331"/>
                    </a:cubicBezTo>
                    <a:cubicBezTo>
                      <a:pt x="13377" y="15347"/>
                      <a:pt x="13389" y="15362"/>
                      <a:pt x="13399" y="15379"/>
                    </a:cubicBezTo>
                    <a:cubicBezTo>
                      <a:pt x="13491" y="15522"/>
                      <a:pt x="13530" y="15680"/>
                      <a:pt x="13515" y="15836"/>
                    </a:cubicBezTo>
                    <a:cubicBezTo>
                      <a:pt x="13514" y="15850"/>
                      <a:pt x="13513" y="15864"/>
                      <a:pt x="13511" y="15878"/>
                    </a:cubicBezTo>
                    <a:cubicBezTo>
                      <a:pt x="13499" y="15957"/>
                      <a:pt x="13475" y="16036"/>
                      <a:pt x="13436" y="16110"/>
                    </a:cubicBezTo>
                    <a:cubicBezTo>
                      <a:pt x="13378" y="16219"/>
                      <a:pt x="13292" y="16320"/>
                      <a:pt x="13176" y="16409"/>
                    </a:cubicBezTo>
                    <a:cubicBezTo>
                      <a:pt x="12713" y="16760"/>
                      <a:pt x="11964" y="16760"/>
                      <a:pt x="11501" y="16409"/>
                    </a:cubicBezTo>
                    <a:cubicBezTo>
                      <a:pt x="11400" y="16332"/>
                      <a:pt x="11324" y="16244"/>
                      <a:pt x="11267" y="16151"/>
                    </a:cubicBezTo>
                    <a:cubicBezTo>
                      <a:pt x="11218" y="16069"/>
                      <a:pt x="11184" y="15983"/>
                      <a:pt x="11168" y="15896"/>
                    </a:cubicBezTo>
                    <a:cubicBezTo>
                      <a:pt x="11167" y="15890"/>
                      <a:pt x="11167" y="15883"/>
                      <a:pt x="11166" y="15876"/>
                    </a:cubicBezTo>
                    <a:cubicBezTo>
                      <a:pt x="11140" y="15708"/>
                      <a:pt x="11177" y="15537"/>
                      <a:pt x="11276" y="15382"/>
                    </a:cubicBezTo>
                    <a:cubicBezTo>
                      <a:pt x="11284" y="15370"/>
                      <a:pt x="11293" y="15358"/>
                      <a:pt x="11302" y="15346"/>
                    </a:cubicBezTo>
                    <a:cubicBezTo>
                      <a:pt x="11357" y="15271"/>
                      <a:pt x="11422" y="15199"/>
                      <a:pt x="11501" y="15135"/>
                    </a:cubicBezTo>
                    <a:cubicBezTo>
                      <a:pt x="11603" y="15054"/>
                      <a:pt x="11721" y="14994"/>
                      <a:pt x="11847" y="14949"/>
                    </a:cubicBezTo>
                    <a:lnTo>
                      <a:pt x="11847" y="14825"/>
                    </a:lnTo>
                    <a:cubicBezTo>
                      <a:pt x="10197" y="14767"/>
                      <a:pt x="8569" y="14264"/>
                      <a:pt x="7308" y="13306"/>
                    </a:cubicBezTo>
                    <a:cubicBezTo>
                      <a:pt x="6830" y="12941"/>
                      <a:pt x="6447" y="12535"/>
                      <a:pt x="6140" y="12104"/>
                    </a:cubicBezTo>
                    <a:lnTo>
                      <a:pt x="9921" y="12104"/>
                    </a:lnTo>
                    <a:cubicBezTo>
                      <a:pt x="10153" y="12104"/>
                      <a:pt x="10340" y="11960"/>
                      <a:pt x="10340" y="11784"/>
                    </a:cubicBezTo>
                    <a:cubicBezTo>
                      <a:pt x="10340" y="11608"/>
                      <a:pt x="10153" y="11466"/>
                      <a:pt x="9921" y="11466"/>
                    </a:cubicBezTo>
                    <a:lnTo>
                      <a:pt x="5748" y="11466"/>
                    </a:lnTo>
                    <a:lnTo>
                      <a:pt x="3914" y="11466"/>
                    </a:lnTo>
                    <a:lnTo>
                      <a:pt x="419" y="11466"/>
                    </a:lnTo>
                    <a:cubicBezTo>
                      <a:pt x="187" y="11466"/>
                      <a:pt x="1" y="11608"/>
                      <a:pt x="0" y="11784"/>
                    </a:cubicBezTo>
                    <a:cubicBezTo>
                      <a:pt x="0" y="11960"/>
                      <a:pt x="187" y="12104"/>
                      <a:pt x="419" y="12104"/>
                    </a:cubicBezTo>
                    <a:lnTo>
                      <a:pt x="4212" y="12104"/>
                    </a:lnTo>
                    <a:cubicBezTo>
                      <a:pt x="4631" y="12894"/>
                      <a:pt x="5251" y="13635"/>
                      <a:pt x="6093" y="14275"/>
                    </a:cubicBezTo>
                    <a:cubicBezTo>
                      <a:pt x="7284" y="15181"/>
                      <a:pt x="8740" y="15758"/>
                      <a:pt x="10271" y="16020"/>
                    </a:cubicBezTo>
                    <a:lnTo>
                      <a:pt x="10271" y="18268"/>
                    </a:lnTo>
                    <a:cubicBezTo>
                      <a:pt x="10271" y="18276"/>
                      <a:pt x="10272" y="18285"/>
                      <a:pt x="10273" y="18294"/>
                    </a:cubicBezTo>
                    <a:cubicBezTo>
                      <a:pt x="10274" y="18302"/>
                      <a:pt x="10277" y="18310"/>
                      <a:pt x="10278" y="18318"/>
                    </a:cubicBezTo>
                    <a:lnTo>
                      <a:pt x="5277" y="18318"/>
                    </a:lnTo>
                    <a:cubicBezTo>
                      <a:pt x="4993" y="18318"/>
                      <a:pt x="4736" y="18407"/>
                      <a:pt x="4550" y="18548"/>
                    </a:cubicBezTo>
                    <a:cubicBezTo>
                      <a:pt x="4363" y="18690"/>
                      <a:pt x="4247" y="18885"/>
                      <a:pt x="4247" y="19102"/>
                    </a:cubicBezTo>
                    <a:lnTo>
                      <a:pt x="4247" y="20812"/>
                    </a:lnTo>
                    <a:cubicBezTo>
                      <a:pt x="4247" y="21029"/>
                      <a:pt x="4363" y="21224"/>
                      <a:pt x="4550" y="21366"/>
                    </a:cubicBezTo>
                    <a:cubicBezTo>
                      <a:pt x="4736" y="21508"/>
                      <a:pt x="4993" y="21596"/>
                      <a:pt x="5277" y="21596"/>
                    </a:cubicBezTo>
                    <a:lnTo>
                      <a:pt x="19398" y="21596"/>
                    </a:lnTo>
                    <a:cubicBezTo>
                      <a:pt x="19682" y="21596"/>
                      <a:pt x="19939" y="21508"/>
                      <a:pt x="20125" y="21366"/>
                    </a:cubicBezTo>
                    <a:cubicBezTo>
                      <a:pt x="20312" y="21224"/>
                      <a:pt x="20428" y="21029"/>
                      <a:pt x="20428" y="20812"/>
                    </a:cubicBezTo>
                    <a:lnTo>
                      <a:pt x="20428" y="19102"/>
                    </a:lnTo>
                    <a:cubicBezTo>
                      <a:pt x="20428" y="18885"/>
                      <a:pt x="20312" y="18690"/>
                      <a:pt x="20125" y="18548"/>
                    </a:cubicBezTo>
                    <a:cubicBezTo>
                      <a:pt x="19939" y="18407"/>
                      <a:pt x="19682" y="18318"/>
                      <a:pt x="19398" y="18318"/>
                    </a:cubicBezTo>
                    <a:lnTo>
                      <a:pt x="14397" y="18318"/>
                    </a:lnTo>
                    <a:cubicBezTo>
                      <a:pt x="14398" y="18310"/>
                      <a:pt x="14401" y="18302"/>
                      <a:pt x="14402" y="18294"/>
                    </a:cubicBezTo>
                    <a:cubicBezTo>
                      <a:pt x="14403" y="18285"/>
                      <a:pt x="14404" y="18276"/>
                      <a:pt x="14404" y="18268"/>
                    </a:cubicBezTo>
                    <a:lnTo>
                      <a:pt x="14404" y="15953"/>
                    </a:lnTo>
                    <a:cubicBezTo>
                      <a:pt x="15810" y="15668"/>
                      <a:pt x="17141" y="15114"/>
                      <a:pt x="18245" y="14275"/>
                    </a:cubicBezTo>
                    <a:cubicBezTo>
                      <a:pt x="21600" y="11724"/>
                      <a:pt x="21600" y="7589"/>
                      <a:pt x="18245" y="5038"/>
                    </a:cubicBezTo>
                    <a:cubicBezTo>
                      <a:pt x="17031" y="4115"/>
                      <a:pt x="15543" y="3532"/>
                      <a:pt x="13981" y="3278"/>
                    </a:cubicBezTo>
                    <a:lnTo>
                      <a:pt x="14651" y="2733"/>
                    </a:lnTo>
                    <a:cubicBezTo>
                      <a:pt x="14783" y="2625"/>
                      <a:pt x="14846" y="2487"/>
                      <a:pt x="14840" y="2349"/>
                    </a:cubicBezTo>
                    <a:cubicBezTo>
                      <a:pt x="14834" y="2212"/>
                      <a:pt x="14759" y="2077"/>
                      <a:pt x="14616" y="1976"/>
                    </a:cubicBezTo>
                    <a:lnTo>
                      <a:pt x="13129" y="921"/>
                    </a:lnTo>
                    <a:cubicBezTo>
                      <a:pt x="12986" y="820"/>
                      <a:pt x="12805" y="773"/>
                      <a:pt x="12624" y="778"/>
                    </a:cubicBezTo>
                    <a:close/>
                    <a:moveTo>
                      <a:pt x="5084" y="6347"/>
                    </a:moveTo>
                    <a:cubicBezTo>
                      <a:pt x="4904" y="6352"/>
                      <a:pt x="4725" y="6409"/>
                      <a:pt x="4593" y="6517"/>
                    </a:cubicBezTo>
                    <a:lnTo>
                      <a:pt x="2954" y="7852"/>
                    </a:lnTo>
                    <a:cubicBezTo>
                      <a:pt x="2822" y="7960"/>
                      <a:pt x="2759" y="8099"/>
                      <a:pt x="2765" y="8236"/>
                    </a:cubicBezTo>
                    <a:cubicBezTo>
                      <a:pt x="2772" y="8373"/>
                      <a:pt x="2849" y="8508"/>
                      <a:pt x="2991" y="8609"/>
                    </a:cubicBezTo>
                    <a:lnTo>
                      <a:pt x="5239" y="10203"/>
                    </a:lnTo>
                    <a:cubicBezTo>
                      <a:pt x="5381" y="10303"/>
                      <a:pt x="5564" y="10351"/>
                      <a:pt x="5743" y="10346"/>
                    </a:cubicBezTo>
                    <a:cubicBezTo>
                      <a:pt x="5923" y="10341"/>
                      <a:pt x="6100" y="10285"/>
                      <a:pt x="6233" y="10176"/>
                    </a:cubicBezTo>
                    <a:lnTo>
                      <a:pt x="7871" y="8841"/>
                    </a:lnTo>
                    <a:cubicBezTo>
                      <a:pt x="8004" y="8733"/>
                      <a:pt x="8066" y="8595"/>
                      <a:pt x="8060" y="8458"/>
                    </a:cubicBezTo>
                    <a:cubicBezTo>
                      <a:pt x="8054" y="8321"/>
                      <a:pt x="7979" y="8185"/>
                      <a:pt x="7836" y="8084"/>
                    </a:cubicBezTo>
                    <a:lnTo>
                      <a:pt x="5589" y="6491"/>
                    </a:lnTo>
                    <a:cubicBezTo>
                      <a:pt x="5446" y="6390"/>
                      <a:pt x="5264" y="6342"/>
                      <a:pt x="5084" y="6347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5" name="íşľíḍe">
                <a:extLst>
                  <a:ext uri="{FF2B5EF4-FFF2-40B4-BE49-F238E27FC236}">
                    <a16:creationId xmlns:a16="http://schemas.microsoft.com/office/drawing/2014/main" id="{C8A86E9B-802C-41AF-AFE8-2179F3103436}"/>
                  </a:ext>
                </a:extLst>
              </p:cNvPr>
              <p:cNvSpPr/>
              <p:nvPr/>
            </p:nvSpPr>
            <p:spPr>
              <a:xfrm>
                <a:off x="9236517" y="1993863"/>
                <a:ext cx="753514" cy="753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9" y="0"/>
                    </a:moveTo>
                    <a:cubicBezTo>
                      <a:pt x="7321" y="0"/>
                      <a:pt x="4803" y="1005"/>
                      <a:pt x="2881" y="3016"/>
                    </a:cubicBezTo>
                    <a:cubicBezTo>
                      <a:pt x="-961" y="7037"/>
                      <a:pt x="-961" y="13557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7"/>
                      <a:pt x="20639" y="7037"/>
                      <a:pt x="16797" y="3016"/>
                    </a:cubicBezTo>
                    <a:cubicBezTo>
                      <a:pt x="14875" y="1005"/>
                      <a:pt x="12357" y="0"/>
                      <a:pt x="9839" y="0"/>
                    </a:cubicBezTo>
                    <a:close/>
                    <a:moveTo>
                      <a:pt x="9839" y="5884"/>
                    </a:moveTo>
                    <a:cubicBezTo>
                      <a:pt x="10918" y="5884"/>
                      <a:pt x="11994" y="6310"/>
                      <a:pt x="12817" y="7171"/>
                    </a:cubicBezTo>
                    <a:cubicBezTo>
                      <a:pt x="14464" y="8895"/>
                      <a:pt x="14464" y="11690"/>
                      <a:pt x="12817" y="13414"/>
                    </a:cubicBezTo>
                    <a:cubicBezTo>
                      <a:pt x="11170" y="15137"/>
                      <a:pt x="8508" y="15137"/>
                      <a:pt x="6861" y="13414"/>
                    </a:cubicBezTo>
                    <a:cubicBezTo>
                      <a:pt x="5214" y="11690"/>
                      <a:pt x="5214" y="8895"/>
                      <a:pt x="6861" y="7171"/>
                    </a:cubicBezTo>
                    <a:cubicBezTo>
                      <a:pt x="7684" y="6310"/>
                      <a:pt x="8760" y="5884"/>
                      <a:pt x="9839" y="5884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ṩḻîḓe">
                <a:extLst>
                  <a:ext uri="{FF2B5EF4-FFF2-40B4-BE49-F238E27FC236}">
                    <a16:creationId xmlns:a16="http://schemas.microsoft.com/office/drawing/2014/main" id="{51EF6BC9-F87D-4BFE-8FFD-8624F38A6532}"/>
                  </a:ext>
                </a:extLst>
              </p:cNvPr>
              <p:cNvSpPr/>
              <p:nvPr/>
            </p:nvSpPr>
            <p:spPr>
              <a:xfrm>
                <a:off x="9236517" y="4429310"/>
                <a:ext cx="753514" cy="753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9" y="0"/>
                    </a:moveTo>
                    <a:cubicBezTo>
                      <a:pt x="7321" y="0"/>
                      <a:pt x="4803" y="1005"/>
                      <a:pt x="2881" y="3016"/>
                    </a:cubicBezTo>
                    <a:cubicBezTo>
                      <a:pt x="-961" y="7037"/>
                      <a:pt x="-961" y="13557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7"/>
                      <a:pt x="20639" y="7037"/>
                      <a:pt x="16797" y="3016"/>
                    </a:cubicBezTo>
                    <a:cubicBezTo>
                      <a:pt x="14875" y="1005"/>
                      <a:pt x="12357" y="0"/>
                      <a:pt x="9839" y="0"/>
                    </a:cubicBezTo>
                    <a:close/>
                    <a:moveTo>
                      <a:pt x="9839" y="5884"/>
                    </a:moveTo>
                    <a:cubicBezTo>
                      <a:pt x="10918" y="5884"/>
                      <a:pt x="11994" y="6310"/>
                      <a:pt x="12817" y="7171"/>
                    </a:cubicBezTo>
                    <a:cubicBezTo>
                      <a:pt x="14464" y="8895"/>
                      <a:pt x="14464" y="11690"/>
                      <a:pt x="12817" y="13414"/>
                    </a:cubicBezTo>
                    <a:cubicBezTo>
                      <a:pt x="11170" y="15137"/>
                      <a:pt x="8508" y="15137"/>
                      <a:pt x="6861" y="13414"/>
                    </a:cubicBezTo>
                    <a:cubicBezTo>
                      <a:pt x="5214" y="11690"/>
                      <a:pt x="5214" y="8895"/>
                      <a:pt x="6861" y="7171"/>
                    </a:cubicBezTo>
                    <a:cubicBezTo>
                      <a:pt x="7684" y="6310"/>
                      <a:pt x="8760" y="5884"/>
                      <a:pt x="9839" y="5884"/>
                    </a:cubicBez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ïṣ1iḋé">
              <a:extLst>
                <a:ext uri="{FF2B5EF4-FFF2-40B4-BE49-F238E27FC236}">
                  <a16:creationId xmlns:a16="http://schemas.microsoft.com/office/drawing/2014/main" id="{2949CBCA-5068-4BC1-852F-AC8270E62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4290" y="2471667"/>
              <a:ext cx="370057" cy="356433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7" name="Rectangle 2">
            <a:extLst>
              <a:ext uri="{FF2B5EF4-FFF2-40B4-BE49-F238E27FC236}">
                <a16:creationId xmlns:a16="http://schemas.microsoft.com/office/drawing/2014/main" id="{F77E0B26-0338-45C2-BDD1-1EA6051EA297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6857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创新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561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难点与创新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/>
              <a:t>设计实现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59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74"/>
            <a:ext cx="8686800" cy="1143000"/>
          </a:xfrm>
        </p:spPr>
        <p:txBody>
          <a:bodyPr/>
          <a:lstStyle/>
          <a:p>
            <a:r>
              <a:rPr lang="zh-CN" altLang="en-US" dirty="0"/>
              <a:t>系统架构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4848225"/>
          </a:xfrm>
        </p:spPr>
        <p:txBody>
          <a:bodyPr/>
          <a:lstStyle/>
          <a:p>
            <a:pPr marL="568325" lvl="2" indent="0">
              <a:buNone/>
            </a:pPr>
            <a:endParaRPr lang="en-US" altLang="zh-CN" sz="1800" dirty="0"/>
          </a:p>
          <a:p>
            <a:pPr marL="568325" lvl="2" indent="0">
              <a:buNone/>
            </a:pPr>
            <a:endParaRPr lang="en-US" altLang="zh-CN" sz="1800" dirty="0"/>
          </a:p>
          <a:p>
            <a:pPr marL="568325" lvl="2" indent="0">
              <a:buNone/>
            </a:pPr>
            <a:endParaRPr lang="en-US" altLang="zh-CN" sz="1800" dirty="0"/>
          </a:p>
          <a:p>
            <a:pPr marL="568325" lvl="2" indent="0">
              <a:buNone/>
            </a:pPr>
            <a:endParaRPr lang="en-US" altLang="zh-CN" sz="1800" dirty="0"/>
          </a:p>
          <a:p>
            <a:pPr marL="568325" lvl="2" indent="0">
              <a:buNone/>
            </a:pPr>
            <a:r>
              <a:rPr lang="en-US" altLang="zh-CN" sz="1800" dirty="0"/>
              <a:t>	</a:t>
            </a:r>
          </a:p>
          <a:p>
            <a:pPr marL="288925" lvl="1" indent="0">
              <a:buNone/>
            </a:pPr>
            <a:endParaRPr lang="en-US" altLang="zh-CN" sz="2000" dirty="0"/>
          </a:p>
          <a:p>
            <a:pPr marL="288925" lvl="1" indent="0">
              <a:buNone/>
            </a:pPr>
            <a:endParaRPr lang="en-US" altLang="zh-CN" sz="2000" dirty="0"/>
          </a:p>
          <a:p>
            <a:pPr marL="568325" lvl="2" indent="0">
              <a:buNone/>
            </a:pPr>
            <a:endParaRPr lang="en-GB" sz="1800" dirty="0"/>
          </a:p>
          <a:p>
            <a:pPr marL="568325" lvl="2" indent="0">
              <a:buNone/>
            </a:pPr>
            <a:endParaRPr lang="en-GB" sz="1800" u="sng" dirty="0"/>
          </a:p>
          <a:p>
            <a:pPr marL="568325" lvl="2" indent="0">
              <a:buNone/>
            </a:pPr>
            <a:endParaRPr lang="en-GB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974783-CB6D-451B-924F-2990CCC8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52" y="1318006"/>
            <a:ext cx="8016232" cy="43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87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6A349-B1F9-43CF-88A2-20FF5E0D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</a:t>
            </a:r>
          </a:p>
        </p:txBody>
      </p:sp>
      <p:sp>
        <p:nvSpPr>
          <p:cNvPr id="14" name="AutoShape 2" descr="æ¥çæºå¾å">
            <a:extLst>
              <a:ext uri="{FF2B5EF4-FFF2-40B4-BE49-F238E27FC236}">
                <a16:creationId xmlns:a16="http://schemas.microsoft.com/office/drawing/2014/main" id="{E3904414-9BF5-4014-B5F1-96183A09B7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42353" y="34587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28B8D90-1581-4320-BCB3-04573E78497E}"/>
              </a:ext>
            </a:extLst>
          </p:cNvPr>
          <p:cNvGrpSpPr/>
          <p:nvPr/>
        </p:nvGrpSpPr>
        <p:grpSpPr>
          <a:xfrm>
            <a:off x="1219201" y="3403424"/>
            <a:ext cx="6652152" cy="2540176"/>
            <a:chOff x="1143000" y="2590800"/>
            <a:chExt cx="6598705" cy="2345559"/>
          </a:xfrm>
        </p:grpSpPr>
        <p:grpSp>
          <p:nvGrpSpPr>
            <p:cNvPr id="3" name="110b255b-a370-4d21-b805-c12430f3ea2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135FBF70-D8CC-4CC3-9A77-32C5DF75F3A6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1143000" y="2590800"/>
              <a:ext cx="6598705" cy="2345559"/>
              <a:chOff x="731591" y="1587253"/>
              <a:chExt cx="10736654" cy="3816424"/>
            </a:xfrm>
          </p:grpSpPr>
          <p:sp>
            <p:nvSpPr>
              <p:cNvPr id="4" name="išlïḍê">
                <a:extLst>
                  <a:ext uri="{FF2B5EF4-FFF2-40B4-BE49-F238E27FC236}">
                    <a16:creationId xmlns:a16="http://schemas.microsoft.com/office/drawing/2014/main" id="{B3CA1632-4072-4E2B-BCD1-006F4BA3B06D}"/>
                  </a:ext>
                </a:extLst>
              </p:cNvPr>
              <p:cNvSpPr/>
              <p:nvPr/>
            </p:nvSpPr>
            <p:spPr>
              <a:xfrm>
                <a:off x="5005437" y="1587261"/>
                <a:ext cx="2159788" cy="190267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243852" tIns="121927" rIns="243852" bIns="121927" anchor="ctr">
                <a:normAutofit/>
              </a:bodyPr>
              <a:lstStyle/>
              <a:p>
                <a:pPr algn="ctr"/>
                <a:r>
                  <a:rPr lang="en-US" altLang="zh-CN" sz="1400" dirty="0"/>
                  <a:t>CPLD</a:t>
                </a:r>
                <a:r>
                  <a:rPr lang="zh-CN" altLang="en-US" sz="1400" dirty="0"/>
                  <a:t>扩展板</a:t>
                </a:r>
                <a:endParaRPr lang="en-US" altLang="zh-CN" sz="1400" dirty="0"/>
              </a:p>
              <a:p>
                <a:pPr algn="ctr"/>
                <a:endParaRPr lang="en-US" altLang="zh-CN" sz="1400" dirty="0"/>
              </a:p>
              <a:p>
                <a:pPr algn="ctr"/>
                <a:endParaRPr lang="zh-CN" altLang="en-US" sz="1400" dirty="0"/>
              </a:p>
            </p:txBody>
          </p:sp>
          <p:sp>
            <p:nvSpPr>
              <p:cNvPr id="5" name="íṣḷïde">
                <a:extLst>
                  <a:ext uri="{FF2B5EF4-FFF2-40B4-BE49-F238E27FC236}">
                    <a16:creationId xmlns:a16="http://schemas.microsoft.com/office/drawing/2014/main" id="{820F6CBD-97FB-4DCD-8F06-15C3ED6CCDB8}"/>
                  </a:ext>
                </a:extLst>
              </p:cNvPr>
              <p:cNvSpPr/>
              <p:nvPr/>
            </p:nvSpPr>
            <p:spPr>
              <a:xfrm>
                <a:off x="7173333" y="1587261"/>
                <a:ext cx="2133107" cy="190267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243852" tIns="121927" rIns="243852" bIns="121927" anchor="ctr">
                <a:normAutofit/>
              </a:bodyPr>
              <a:lstStyle/>
              <a:p>
                <a:pPr algn="ctr"/>
                <a:r>
                  <a:rPr lang="zh-CN" altLang="en-US" sz="1400" dirty="0"/>
                  <a:t>惯性测量单元</a:t>
                </a:r>
                <a:endParaRPr lang="en-US" altLang="zh-CN" sz="1400" dirty="0"/>
              </a:p>
              <a:p>
                <a:pPr algn="ctr"/>
                <a:endParaRPr lang="en-US" altLang="zh-CN" sz="1400" dirty="0"/>
              </a:p>
              <a:p>
                <a:pPr algn="ctr"/>
                <a:endParaRPr lang="zh-CN" altLang="en-US" sz="1400" dirty="0"/>
              </a:p>
            </p:txBody>
          </p:sp>
          <p:sp>
            <p:nvSpPr>
              <p:cNvPr id="6" name="ïṩlîďê">
                <a:extLst>
                  <a:ext uri="{FF2B5EF4-FFF2-40B4-BE49-F238E27FC236}">
                    <a16:creationId xmlns:a16="http://schemas.microsoft.com/office/drawing/2014/main" id="{A353D129-C961-41E7-B52A-A9669116378F}"/>
                  </a:ext>
                </a:extLst>
              </p:cNvPr>
              <p:cNvSpPr/>
              <p:nvPr/>
            </p:nvSpPr>
            <p:spPr>
              <a:xfrm>
                <a:off x="9307976" y="1587261"/>
                <a:ext cx="2160269" cy="190267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lIns="243852" tIns="121927" rIns="243852" bIns="121927" anchor="ctr">
                <a:normAutofit/>
              </a:bodyPr>
              <a:lstStyle/>
              <a:p>
                <a:pPr algn="ctr"/>
                <a:r>
                  <a:rPr lang="zh-CN" altLang="en-US" sz="1400" dirty="0"/>
                  <a:t>蓝牙无线模块</a:t>
                </a:r>
                <a:endParaRPr lang="en-US" altLang="zh-CN" sz="1400" dirty="0"/>
              </a:p>
              <a:p>
                <a:pPr algn="ctr"/>
                <a:endParaRPr lang="en-US" altLang="zh-CN" sz="1400" dirty="0"/>
              </a:p>
              <a:p>
                <a:pPr algn="ctr"/>
                <a:endParaRPr lang="zh-CN" altLang="en-US" sz="1400" dirty="0"/>
              </a:p>
            </p:txBody>
          </p:sp>
          <p:sp>
            <p:nvSpPr>
              <p:cNvPr id="7" name="îṧļïďê">
                <a:extLst>
                  <a:ext uri="{FF2B5EF4-FFF2-40B4-BE49-F238E27FC236}">
                    <a16:creationId xmlns:a16="http://schemas.microsoft.com/office/drawing/2014/main" id="{117BC5F7-58E9-4DB2-9268-72D5DEAFEA5B}"/>
                  </a:ext>
                </a:extLst>
              </p:cNvPr>
              <p:cNvSpPr/>
              <p:nvPr/>
            </p:nvSpPr>
            <p:spPr>
              <a:xfrm>
                <a:off x="5012157" y="3501008"/>
                <a:ext cx="2153067" cy="1902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8" name="iśḻïḑè">
                <a:extLst>
                  <a:ext uri="{FF2B5EF4-FFF2-40B4-BE49-F238E27FC236}">
                    <a16:creationId xmlns:a16="http://schemas.microsoft.com/office/drawing/2014/main" id="{055AEC55-B20D-41F9-B285-D6A6AFD2CF0C}"/>
                  </a:ext>
                </a:extLst>
              </p:cNvPr>
              <p:cNvSpPr/>
              <p:nvPr/>
            </p:nvSpPr>
            <p:spPr>
              <a:xfrm>
                <a:off x="731591" y="1587253"/>
                <a:ext cx="4248888" cy="3816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" name="íṧlîďé">
                <a:extLst>
                  <a:ext uri="{FF2B5EF4-FFF2-40B4-BE49-F238E27FC236}">
                    <a16:creationId xmlns:a16="http://schemas.microsoft.com/office/drawing/2014/main" id="{E3CCAFCC-2997-41B6-B27B-2556B43666F2}"/>
                  </a:ext>
                </a:extLst>
              </p:cNvPr>
              <p:cNvSpPr/>
              <p:nvPr/>
            </p:nvSpPr>
            <p:spPr>
              <a:xfrm>
                <a:off x="7165228" y="3501008"/>
                <a:ext cx="2141216" cy="19026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" name="iSḷídê">
                <a:extLst>
                  <a:ext uri="{FF2B5EF4-FFF2-40B4-BE49-F238E27FC236}">
                    <a16:creationId xmlns:a16="http://schemas.microsoft.com/office/drawing/2014/main" id="{04D85132-EF56-47F8-9718-94452182A162}"/>
                  </a:ext>
                </a:extLst>
              </p:cNvPr>
              <p:cNvSpPr/>
              <p:nvPr/>
            </p:nvSpPr>
            <p:spPr>
              <a:xfrm>
                <a:off x="9306441" y="3501008"/>
                <a:ext cx="2153067" cy="19026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35" name="signal-post_18461">
              <a:extLst>
                <a:ext uri="{FF2B5EF4-FFF2-40B4-BE49-F238E27FC236}">
                  <a16:creationId xmlns:a16="http://schemas.microsoft.com/office/drawing/2014/main" id="{35A3B8AC-65AD-44E4-8E51-2C5AD14577D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855758" y="3153980"/>
              <a:ext cx="462468" cy="457200"/>
            </a:xfrm>
            <a:custGeom>
              <a:avLst/>
              <a:gdLst>
                <a:gd name="connsiteX0" fmla="*/ 303209 w 606548"/>
                <a:gd name="connsiteY0" fmla="*/ 315966 h 599639"/>
                <a:gd name="connsiteX1" fmla="*/ 317387 w 606548"/>
                <a:gd name="connsiteY1" fmla="*/ 330026 h 599639"/>
                <a:gd name="connsiteX2" fmla="*/ 317387 w 606548"/>
                <a:gd name="connsiteY2" fmla="*/ 585449 h 599639"/>
                <a:gd name="connsiteX3" fmla="*/ 303209 w 606548"/>
                <a:gd name="connsiteY3" fmla="*/ 599639 h 599639"/>
                <a:gd name="connsiteX4" fmla="*/ 289161 w 606548"/>
                <a:gd name="connsiteY4" fmla="*/ 585449 h 599639"/>
                <a:gd name="connsiteX5" fmla="*/ 289161 w 606548"/>
                <a:gd name="connsiteY5" fmla="*/ 330026 h 599639"/>
                <a:gd name="connsiteX6" fmla="*/ 303209 w 606548"/>
                <a:gd name="connsiteY6" fmla="*/ 315966 h 599639"/>
                <a:gd name="connsiteX7" fmla="*/ 303274 w 606548"/>
                <a:gd name="connsiteY7" fmla="*/ 161498 h 599639"/>
                <a:gd name="connsiteX8" fmla="*/ 360150 w 606548"/>
                <a:gd name="connsiteY8" fmla="*/ 218303 h 599639"/>
                <a:gd name="connsiteX9" fmla="*/ 303274 w 606548"/>
                <a:gd name="connsiteY9" fmla="*/ 275108 h 599639"/>
                <a:gd name="connsiteX10" fmla="*/ 246398 w 606548"/>
                <a:gd name="connsiteY10" fmla="*/ 218303 h 599639"/>
                <a:gd name="connsiteX11" fmla="*/ 303274 w 606548"/>
                <a:gd name="connsiteY11" fmla="*/ 161498 h 599639"/>
                <a:gd name="connsiteX12" fmla="*/ 413967 w 606548"/>
                <a:gd name="connsiteY12" fmla="*/ 93711 h 599639"/>
                <a:gd name="connsiteX13" fmla="*/ 423935 w 606548"/>
                <a:gd name="connsiteY13" fmla="*/ 97811 h 599639"/>
                <a:gd name="connsiteX14" fmla="*/ 473972 w 606548"/>
                <a:gd name="connsiteY14" fmla="*/ 218349 h 599639"/>
                <a:gd name="connsiteX15" fmla="*/ 423935 w 606548"/>
                <a:gd name="connsiteY15" fmla="*/ 338887 h 599639"/>
                <a:gd name="connsiteX16" fmla="*/ 413902 w 606548"/>
                <a:gd name="connsiteY16" fmla="*/ 342922 h 599639"/>
                <a:gd name="connsiteX17" fmla="*/ 403999 w 606548"/>
                <a:gd name="connsiteY17" fmla="*/ 338887 h 599639"/>
                <a:gd name="connsiteX18" fmla="*/ 403999 w 606548"/>
                <a:gd name="connsiteY18" fmla="*/ 318840 h 599639"/>
                <a:gd name="connsiteX19" fmla="*/ 445696 w 606548"/>
                <a:gd name="connsiteY19" fmla="*/ 218349 h 599639"/>
                <a:gd name="connsiteX20" fmla="*/ 403999 w 606548"/>
                <a:gd name="connsiteY20" fmla="*/ 117857 h 599639"/>
                <a:gd name="connsiteX21" fmla="*/ 403999 w 606548"/>
                <a:gd name="connsiteY21" fmla="*/ 97811 h 599639"/>
                <a:gd name="connsiteX22" fmla="*/ 413967 w 606548"/>
                <a:gd name="connsiteY22" fmla="*/ 93711 h 599639"/>
                <a:gd name="connsiteX23" fmla="*/ 192577 w 606548"/>
                <a:gd name="connsiteY23" fmla="*/ 93711 h 599639"/>
                <a:gd name="connsiteX24" fmla="*/ 202548 w 606548"/>
                <a:gd name="connsiteY24" fmla="*/ 97811 h 599639"/>
                <a:gd name="connsiteX25" fmla="*/ 202548 w 606548"/>
                <a:gd name="connsiteY25" fmla="*/ 117857 h 599639"/>
                <a:gd name="connsiteX26" fmla="*/ 202548 w 606548"/>
                <a:gd name="connsiteY26" fmla="*/ 318840 h 599639"/>
                <a:gd name="connsiteX27" fmla="*/ 202548 w 606548"/>
                <a:gd name="connsiteY27" fmla="*/ 338887 h 599639"/>
                <a:gd name="connsiteX28" fmla="*/ 192642 w 606548"/>
                <a:gd name="connsiteY28" fmla="*/ 342922 h 599639"/>
                <a:gd name="connsiteX29" fmla="*/ 182606 w 606548"/>
                <a:gd name="connsiteY29" fmla="*/ 338887 h 599639"/>
                <a:gd name="connsiteX30" fmla="*/ 182606 w 606548"/>
                <a:gd name="connsiteY30" fmla="*/ 97811 h 599639"/>
                <a:gd name="connsiteX31" fmla="*/ 192577 w 606548"/>
                <a:gd name="connsiteY31" fmla="*/ 93711 h 599639"/>
                <a:gd name="connsiteX32" fmla="*/ 507832 w 606548"/>
                <a:gd name="connsiteY32" fmla="*/ 0 h 599639"/>
                <a:gd name="connsiteX33" fmla="*/ 517801 w 606548"/>
                <a:gd name="connsiteY33" fmla="*/ 4100 h 599639"/>
                <a:gd name="connsiteX34" fmla="*/ 517801 w 606548"/>
                <a:gd name="connsiteY34" fmla="*/ 432598 h 599639"/>
                <a:gd name="connsiteX35" fmla="*/ 507897 w 606548"/>
                <a:gd name="connsiteY35" fmla="*/ 436633 h 599639"/>
                <a:gd name="connsiteX36" fmla="*/ 497862 w 606548"/>
                <a:gd name="connsiteY36" fmla="*/ 432598 h 599639"/>
                <a:gd name="connsiteX37" fmla="*/ 497862 w 606548"/>
                <a:gd name="connsiteY37" fmla="*/ 412553 h 599639"/>
                <a:gd name="connsiteX38" fmla="*/ 497862 w 606548"/>
                <a:gd name="connsiteY38" fmla="*/ 24015 h 599639"/>
                <a:gd name="connsiteX39" fmla="*/ 497862 w 606548"/>
                <a:gd name="connsiteY39" fmla="*/ 4100 h 599639"/>
                <a:gd name="connsiteX40" fmla="*/ 507832 w 606548"/>
                <a:gd name="connsiteY40" fmla="*/ 0 h 599639"/>
                <a:gd name="connsiteX41" fmla="*/ 98667 w 606548"/>
                <a:gd name="connsiteY41" fmla="*/ 0 h 599639"/>
                <a:gd name="connsiteX42" fmla="*/ 108686 w 606548"/>
                <a:gd name="connsiteY42" fmla="*/ 4100 h 599639"/>
                <a:gd name="connsiteX43" fmla="*/ 108686 w 606548"/>
                <a:gd name="connsiteY43" fmla="*/ 24015 h 599639"/>
                <a:gd name="connsiteX44" fmla="*/ 108686 w 606548"/>
                <a:gd name="connsiteY44" fmla="*/ 412553 h 599639"/>
                <a:gd name="connsiteX45" fmla="*/ 108686 w 606548"/>
                <a:gd name="connsiteY45" fmla="*/ 432598 h 599639"/>
                <a:gd name="connsiteX46" fmla="*/ 98651 w 606548"/>
                <a:gd name="connsiteY46" fmla="*/ 436633 h 599639"/>
                <a:gd name="connsiteX47" fmla="*/ 88747 w 606548"/>
                <a:gd name="connsiteY47" fmla="*/ 432598 h 599639"/>
                <a:gd name="connsiteX48" fmla="*/ 88747 w 606548"/>
                <a:gd name="connsiteY48" fmla="*/ 4100 h 599639"/>
                <a:gd name="connsiteX49" fmla="*/ 98667 w 606548"/>
                <a:gd name="connsiteY49" fmla="*/ 0 h 59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6548" h="599639">
                  <a:moveTo>
                    <a:pt x="303209" y="315966"/>
                  </a:moveTo>
                  <a:cubicBezTo>
                    <a:pt x="311013" y="315966"/>
                    <a:pt x="317387" y="322215"/>
                    <a:pt x="317387" y="330026"/>
                  </a:cubicBezTo>
                  <a:lnTo>
                    <a:pt x="317387" y="585449"/>
                  </a:lnTo>
                  <a:cubicBezTo>
                    <a:pt x="317387" y="593260"/>
                    <a:pt x="311013" y="599639"/>
                    <a:pt x="303209" y="599639"/>
                  </a:cubicBezTo>
                  <a:cubicBezTo>
                    <a:pt x="295535" y="599639"/>
                    <a:pt x="289161" y="593260"/>
                    <a:pt x="289161" y="585449"/>
                  </a:cubicBezTo>
                  <a:lnTo>
                    <a:pt x="289161" y="330026"/>
                  </a:lnTo>
                  <a:cubicBezTo>
                    <a:pt x="289161" y="322215"/>
                    <a:pt x="295535" y="315966"/>
                    <a:pt x="303209" y="315966"/>
                  </a:cubicBezTo>
                  <a:close/>
                  <a:moveTo>
                    <a:pt x="303274" y="161498"/>
                  </a:moveTo>
                  <a:cubicBezTo>
                    <a:pt x="334686" y="161498"/>
                    <a:pt x="360150" y="186930"/>
                    <a:pt x="360150" y="218303"/>
                  </a:cubicBezTo>
                  <a:cubicBezTo>
                    <a:pt x="360150" y="249676"/>
                    <a:pt x="334686" y="275108"/>
                    <a:pt x="303274" y="275108"/>
                  </a:cubicBezTo>
                  <a:cubicBezTo>
                    <a:pt x="271862" y="275108"/>
                    <a:pt x="246398" y="249676"/>
                    <a:pt x="246398" y="218303"/>
                  </a:cubicBezTo>
                  <a:cubicBezTo>
                    <a:pt x="246398" y="186930"/>
                    <a:pt x="271862" y="161498"/>
                    <a:pt x="303274" y="161498"/>
                  </a:cubicBezTo>
                  <a:close/>
                  <a:moveTo>
                    <a:pt x="413967" y="93711"/>
                  </a:moveTo>
                  <a:cubicBezTo>
                    <a:pt x="417583" y="93711"/>
                    <a:pt x="421199" y="95078"/>
                    <a:pt x="423935" y="97811"/>
                  </a:cubicBezTo>
                  <a:cubicBezTo>
                    <a:pt x="456120" y="130093"/>
                    <a:pt x="473972" y="172789"/>
                    <a:pt x="473972" y="218349"/>
                  </a:cubicBezTo>
                  <a:cubicBezTo>
                    <a:pt x="473972" y="263909"/>
                    <a:pt x="456120" y="306604"/>
                    <a:pt x="423935" y="338887"/>
                  </a:cubicBezTo>
                  <a:cubicBezTo>
                    <a:pt x="421199" y="341620"/>
                    <a:pt x="417551" y="342922"/>
                    <a:pt x="413902" y="342922"/>
                  </a:cubicBezTo>
                  <a:cubicBezTo>
                    <a:pt x="410384" y="342922"/>
                    <a:pt x="406735" y="341620"/>
                    <a:pt x="403999" y="338887"/>
                  </a:cubicBezTo>
                  <a:cubicBezTo>
                    <a:pt x="398396" y="333289"/>
                    <a:pt x="398396" y="324438"/>
                    <a:pt x="403999" y="318840"/>
                  </a:cubicBezTo>
                  <a:cubicBezTo>
                    <a:pt x="430842" y="292025"/>
                    <a:pt x="445696" y="256359"/>
                    <a:pt x="445696" y="218349"/>
                  </a:cubicBezTo>
                  <a:cubicBezTo>
                    <a:pt x="445696" y="180339"/>
                    <a:pt x="430842" y="144672"/>
                    <a:pt x="403999" y="117857"/>
                  </a:cubicBezTo>
                  <a:cubicBezTo>
                    <a:pt x="398396" y="112260"/>
                    <a:pt x="398396" y="103408"/>
                    <a:pt x="403999" y="97811"/>
                  </a:cubicBezTo>
                  <a:cubicBezTo>
                    <a:pt x="406735" y="95078"/>
                    <a:pt x="410351" y="93711"/>
                    <a:pt x="413967" y="93711"/>
                  </a:cubicBezTo>
                  <a:close/>
                  <a:moveTo>
                    <a:pt x="192577" y="93711"/>
                  </a:moveTo>
                  <a:cubicBezTo>
                    <a:pt x="196194" y="93711"/>
                    <a:pt x="199811" y="95078"/>
                    <a:pt x="202548" y="97811"/>
                  </a:cubicBezTo>
                  <a:cubicBezTo>
                    <a:pt x="208152" y="103408"/>
                    <a:pt x="208152" y="112260"/>
                    <a:pt x="202548" y="117857"/>
                  </a:cubicBezTo>
                  <a:cubicBezTo>
                    <a:pt x="147025" y="173180"/>
                    <a:pt x="147025" y="263388"/>
                    <a:pt x="202548" y="318840"/>
                  </a:cubicBezTo>
                  <a:cubicBezTo>
                    <a:pt x="208152" y="324438"/>
                    <a:pt x="208152" y="333289"/>
                    <a:pt x="202548" y="338887"/>
                  </a:cubicBezTo>
                  <a:cubicBezTo>
                    <a:pt x="199811" y="341620"/>
                    <a:pt x="196161" y="342922"/>
                    <a:pt x="192642" y="342922"/>
                  </a:cubicBezTo>
                  <a:cubicBezTo>
                    <a:pt x="188993" y="342922"/>
                    <a:pt x="185343" y="341620"/>
                    <a:pt x="182606" y="338887"/>
                  </a:cubicBezTo>
                  <a:cubicBezTo>
                    <a:pt x="116135" y="272370"/>
                    <a:pt x="116135" y="164328"/>
                    <a:pt x="182606" y="97811"/>
                  </a:cubicBezTo>
                  <a:cubicBezTo>
                    <a:pt x="185343" y="95078"/>
                    <a:pt x="188960" y="93711"/>
                    <a:pt x="192577" y="93711"/>
                  </a:cubicBezTo>
                  <a:close/>
                  <a:moveTo>
                    <a:pt x="507832" y="0"/>
                  </a:moveTo>
                  <a:cubicBezTo>
                    <a:pt x="511448" y="0"/>
                    <a:pt x="515064" y="1367"/>
                    <a:pt x="517801" y="4100"/>
                  </a:cubicBezTo>
                  <a:cubicBezTo>
                    <a:pt x="636131" y="122158"/>
                    <a:pt x="636131" y="314410"/>
                    <a:pt x="517801" y="432598"/>
                  </a:cubicBezTo>
                  <a:cubicBezTo>
                    <a:pt x="515065" y="435331"/>
                    <a:pt x="511416" y="436633"/>
                    <a:pt x="507897" y="436633"/>
                  </a:cubicBezTo>
                  <a:cubicBezTo>
                    <a:pt x="504248" y="436633"/>
                    <a:pt x="500599" y="435331"/>
                    <a:pt x="497862" y="432598"/>
                  </a:cubicBezTo>
                  <a:cubicBezTo>
                    <a:pt x="492389" y="427001"/>
                    <a:pt x="492389" y="418150"/>
                    <a:pt x="497862" y="412553"/>
                  </a:cubicBezTo>
                  <a:cubicBezTo>
                    <a:pt x="605115" y="305428"/>
                    <a:pt x="605115" y="131139"/>
                    <a:pt x="497862" y="24015"/>
                  </a:cubicBezTo>
                  <a:cubicBezTo>
                    <a:pt x="492389" y="18548"/>
                    <a:pt x="492389" y="9567"/>
                    <a:pt x="497862" y="4100"/>
                  </a:cubicBezTo>
                  <a:cubicBezTo>
                    <a:pt x="500599" y="1367"/>
                    <a:pt x="504215" y="0"/>
                    <a:pt x="507832" y="0"/>
                  </a:cubicBezTo>
                  <a:close/>
                  <a:moveTo>
                    <a:pt x="98667" y="0"/>
                  </a:moveTo>
                  <a:cubicBezTo>
                    <a:pt x="102268" y="0"/>
                    <a:pt x="105884" y="1367"/>
                    <a:pt x="108686" y="4100"/>
                  </a:cubicBezTo>
                  <a:cubicBezTo>
                    <a:pt x="114159" y="9567"/>
                    <a:pt x="114159" y="18548"/>
                    <a:pt x="108686" y="24015"/>
                  </a:cubicBezTo>
                  <a:cubicBezTo>
                    <a:pt x="1433" y="131139"/>
                    <a:pt x="1433" y="305428"/>
                    <a:pt x="108686" y="412553"/>
                  </a:cubicBezTo>
                  <a:cubicBezTo>
                    <a:pt x="114159" y="418150"/>
                    <a:pt x="114159" y="427001"/>
                    <a:pt x="108686" y="432598"/>
                  </a:cubicBezTo>
                  <a:cubicBezTo>
                    <a:pt x="105949" y="435331"/>
                    <a:pt x="102300" y="436633"/>
                    <a:pt x="98651" y="436633"/>
                  </a:cubicBezTo>
                  <a:cubicBezTo>
                    <a:pt x="95002" y="436633"/>
                    <a:pt x="91483" y="435331"/>
                    <a:pt x="88747" y="432598"/>
                  </a:cubicBezTo>
                  <a:cubicBezTo>
                    <a:pt x="-29583" y="314410"/>
                    <a:pt x="-29583" y="122158"/>
                    <a:pt x="88747" y="4100"/>
                  </a:cubicBezTo>
                  <a:cubicBezTo>
                    <a:pt x="91484" y="1367"/>
                    <a:pt x="95067" y="0"/>
                    <a:pt x="986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FFFFFF"/>
              </a:solidFill>
            </a:ln>
          </p:spPr>
        </p:sp>
        <p:sp>
          <p:nvSpPr>
            <p:cNvPr id="33" name="angle-of-acute-shape_43234">
              <a:extLst>
                <a:ext uri="{FF2B5EF4-FFF2-40B4-BE49-F238E27FC236}">
                  <a16:creationId xmlns:a16="http://schemas.microsoft.com/office/drawing/2014/main" id="{D804B993-D1CB-46AE-8964-CAA7FDAD8F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97370" y="3153980"/>
              <a:ext cx="402844" cy="453799"/>
            </a:xfrm>
            <a:custGeom>
              <a:avLst/>
              <a:gdLst>
                <a:gd name="T0" fmla="*/ 86 w 1297"/>
                <a:gd name="T1" fmla="*/ 1278 h 1463"/>
                <a:gd name="T2" fmla="*/ 664 w 1297"/>
                <a:gd name="T3" fmla="*/ 1278 h 1463"/>
                <a:gd name="T4" fmla="*/ 634 w 1297"/>
                <a:gd name="T5" fmla="*/ 1350 h 1463"/>
                <a:gd name="T6" fmla="*/ 671 w 1297"/>
                <a:gd name="T7" fmla="*/ 1455 h 1463"/>
                <a:gd name="T8" fmla="*/ 705 w 1297"/>
                <a:gd name="T9" fmla="*/ 1463 h 1463"/>
                <a:gd name="T10" fmla="*/ 777 w 1297"/>
                <a:gd name="T11" fmla="*/ 1417 h 1463"/>
                <a:gd name="T12" fmla="*/ 832 w 1297"/>
                <a:gd name="T13" fmla="*/ 1278 h 1463"/>
                <a:gd name="T14" fmla="*/ 1217 w 1297"/>
                <a:gd name="T15" fmla="*/ 1278 h 1463"/>
                <a:gd name="T16" fmla="*/ 1297 w 1297"/>
                <a:gd name="T17" fmla="*/ 1198 h 1463"/>
                <a:gd name="T18" fmla="*/ 1217 w 1297"/>
                <a:gd name="T19" fmla="*/ 1119 h 1463"/>
                <a:gd name="T20" fmla="*/ 863 w 1297"/>
                <a:gd name="T21" fmla="*/ 1119 h 1463"/>
                <a:gd name="T22" fmla="*/ 807 w 1297"/>
                <a:gd name="T23" fmla="*/ 853 h 1463"/>
                <a:gd name="T24" fmla="*/ 679 w 1297"/>
                <a:gd name="T25" fmla="*/ 709 h 1463"/>
                <a:gd name="T26" fmla="*/ 1263 w 1297"/>
                <a:gd name="T27" fmla="*/ 143 h 1463"/>
                <a:gd name="T28" fmla="*/ 1263 w 1297"/>
                <a:gd name="T29" fmla="*/ 31 h 1463"/>
                <a:gd name="T30" fmla="*/ 1151 w 1297"/>
                <a:gd name="T31" fmla="*/ 32 h 1463"/>
                <a:gd name="T32" fmla="*/ 537 w 1297"/>
                <a:gd name="T33" fmla="*/ 628 h 1463"/>
                <a:gd name="T34" fmla="*/ 298 w 1297"/>
                <a:gd name="T35" fmla="*/ 564 h 1463"/>
                <a:gd name="T36" fmla="*/ 212 w 1297"/>
                <a:gd name="T37" fmla="*/ 635 h 1463"/>
                <a:gd name="T38" fmla="*/ 283 w 1297"/>
                <a:gd name="T39" fmla="*/ 722 h 1463"/>
                <a:gd name="T40" fmla="*/ 415 w 1297"/>
                <a:gd name="T41" fmla="*/ 751 h 1463"/>
                <a:gd name="T42" fmla="*/ 29 w 1297"/>
                <a:gd name="T43" fmla="*/ 1143 h 1463"/>
                <a:gd name="T44" fmla="*/ 12 w 1297"/>
                <a:gd name="T45" fmla="*/ 1229 h 1463"/>
                <a:gd name="T46" fmla="*/ 86 w 1297"/>
                <a:gd name="T47" fmla="*/ 1278 h 1463"/>
                <a:gd name="T48" fmla="*/ 567 w 1297"/>
                <a:gd name="T49" fmla="*/ 823 h 1463"/>
                <a:gd name="T50" fmla="*/ 669 w 1297"/>
                <a:gd name="T51" fmla="*/ 931 h 1463"/>
                <a:gd name="T52" fmla="*/ 704 w 1297"/>
                <a:gd name="T53" fmla="*/ 1119 h 1463"/>
                <a:gd name="T54" fmla="*/ 275 w 1297"/>
                <a:gd name="T55" fmla="*/ 1119 h 1463"/>
                <a:gd name="T56" fmla="*/ 567 w 1297"/>
                <a:gd name="T57" fmla="*/ 823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7" h="1463">
                  <a:moveTo>
                    <a:pt x="86" y="1278"/>
                  </a:moveTo>
                  <a:lnTo>
                    <a:pt x="664" y="1278"/>
                  </a:lnTo>
                  <a:cubicBezTo>
                    <a:pt x="655" y="1301"/>
                    <a:pt x="645" y="1325"/>
                    <a:pt x="634" y="1350"/>
                  </a:cubicBezTo>
                  <a:cubicBezTo>
                    <a:pt x="615" y="1389"/>
                    <a:pt x="632" y="1436"/>
                    <a:pt x="671" y="1455"/>
                  </a:cubicBezTo>
                  <a:cubicBezTo>
                    <a:pt x="682" y="1460"/>
                    <a:pt x="694" y="1463"/>
                    <a:pt x="705" y="1463"/>
                  </a:cubicBezTo>
                  <a:cubicBezTo>
                    <a:pt x="735" y="1463"/>
                    <a:pt x="764" y="1446"/>
                    <a:pt x="777" y="1417"/>
                  </a:cubicBezTo>
                  <a:cubicBezTo>
                    <a:pt x="800" y="1369"/>
                    <a:pt x="818" y="1323"/>
                    <a:pt x="832" y="1278"/>
                  </a:cubicBezTo>
                  <a:lnTo>
                    <a:pt x="1217" y="1278"/>
                  </a:lnTo>
                  <a:cubicBezTo>
                    <a:pt x="1261" y="1278"/>
                    <a:pt x="1297" y="1242"/>
                    <a:pt x="1297" y="1198"/>
                  </a:cubicBezTo>
                  <a:cubicBezTo>
                    <a:pt x="1297" y="1155"/>
                    <a:pt x="1261" y="1119"/>
                    <a:pt x="1217" y="1119"/>
                  </a:cubicBezTo>
                  <a:lnTo>
                    <a:pt x="863" y="1119"/>
                  </a:lnTo>
                  <a:cubicBezTo>
                    <a:pt x="870" y="1021"/>
                    <a:pt x="852" y="932"/>
                    <a:pt x="807" y="853"/>
                  </a:cubicBezTo>
                  <a:cubicBezTo>
                    <a:pt x="774" y="794"/>
                    <a:pt x="728" y="747"/>
                    <a:pt x="679" y="709"/>
                  </a:cubicBezTo>
                  <a:lnTo>
                    <a:pt x="1263" y="143"/>
                  </a:lnTo>
                  <a:cubicBezTo>
                    <a:pt x="1294" y="112"/>
                    <a:pt x="1294" y="62"/>
                    <a:pt x="1263" y="31"/>
                  </a:cubicBezTo>
                  <a:cubicBezTo>
                    <a:pt x="1232" y="0"/>
                    <a:pt x="1181" y="0"/>
                    <a:pt x="1151" y="32"/>
                  </a:cubicBezTo>
                  <a:lnTo>
                    <a:pt x="537" y="628"/>
                  </a:lnTo>
                  <a:cubicBezTo>
                    <a:pt x="416" y="576"/>
                    <a:pt x="306" y="564"/>
                    <a:pt x="298" y="564"/>
                  </a:cubicBezTo>
                  <a:cubicBezTo>
                    <a:pt x="255" y="560"/>
                    <a:pt x="216" y="591"/>
                    <a:pt x="212" y="635"/>
                  </a:cubicBezTo>
                  <a:cubicBezTo>
                    <a:pt x="207" y="678"/>
                    <a:pt x="239" y="717"/>
                    <a:pt x="283" y="722"/>
                  </a:cubicBezTo>
                  <a:cubicBezTo>
                    <a:pt x="284" y="722"/>
                    <a:pt x="342" y="728"/>
                    <a:pt x="415" y="751"/>
                  </a:cubicBezTo>
                  <a:lnTo>
                    <a:pt x="29" y="1143"/>
                  </a:lnTo>
                  <a:cubicBezTo>
                    <a:pt x="7" y="1165"/>
                    <a:pt x="0" y="1200"/>
                    <a:pt x="12" y="1229"/>
                  </a:cubicBezTo>
                  <a:cubicBezTo>
                    <a:pt x="25" y="1259"/>
                    <a:pt x="54" y="1278"/>
                    <a:pt x="86" y="1278"/>
                  </a:cubicBezTo>
                  <a:close/>
                  <a:moveTo>
                    <a:pt x="567" y="823"/>
                  </a:moveTo>
                  <a:cubicBezTo>
                    <a:pt x="607" y="851"/>
                    <a:pt x="644" y="887"/>
                    <a:pt x="669" y="931"/>
                  </a:cubicBezTo>
                  <a:cubicBezTo>
                    <a:pt x="699" y="985"/>
                    <a:pt x="711" y="1047"/>
                    <a:pt x="704" y="1119"/>
                  </a:cubicBezTo>
                  <a:lnTo>
                    <a:pt x="275" y="1119"/>
                  </a:lnTo>
                  <a:lnTo>
                    <a:pt x="567" y="8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0" name="suffle-symbol_80579">
              <a:extLst>
                <a:ext uri="{FF2B5EF4-FFF2-40B4-BE49-F238E27FC236}">
                  <a16:creationId xmlns:a16="http://schemas.microsoft.com/office/drawing/2014/main" id="{F33EB20E-0481-4FD5-8576-4F72CD751B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56845" y="3171417"/>
              <a:ext cx="387490" cy="418923"/>
            </a:xfrm>
            <a:custGeom>
              <a:avLst/>
              <a:gdLst>
                <a:gd name="connsiteX0" fmla="*/ 305112 w 562830"/>
                <a:gd name="connsiteY0" fmla="*/ 89702 h 608486"/>
                <a:gd name="connsiteX1" fmla="*/ 324068 w 562830"/>
                <a:gd name="connsiteY1" fmla="*/ 89702 h 608486"/>
                <a:gd name="connsiteX2" fmla="*/ 349477 w 562830"/>
                <a:gd name="connsiteY2" fmla="*/ 115071 h 608486"/>
                <a:gd name="connsiteX3" fmla="*/ 353376 w 562830"/>
                <a:gd name="connsiteY3" fmla="*/ 124601 h 608486"/>
                <a:gd name="connsiteX4" fmla="*/ 349477 w 562830"/>
                <a:gd name="connsiteY4" fmla="*/ 133996 h 608486"/>
                <a:gd name="connsiteX5" fmla="*/ 315868 w 562830"/>
                <a:gd name="connsiteY5" fmla="*/ 167553 h 608486"/>
                <a:gd name="connsiteX6" fmla="*/ 446407 w 562830"/>
                <a:gd name="connsiteY6" fmla="*/ 167553 h 608486"/>
                <a:gd name="connsiteX7" fmla="*/ 562830 w 562830"/>
                <a:gd name="connsiteY7" fmla="*/ 283927 h 608486"/>
                <a:gd name="connsiteX8" fmla="*/ 562830 w 562830"/>
                <a:gd name="connsiteY8" fmla="*/ 492246 h 608486"/>
                <a:gd name="connsiteX9" fmla="*/ 446407 w 562830"/>
                <a:gd name="connsiteY9" fmla="*/ 608486 h 608486"/>
                <a:gd name="connsiteX10" fmla="*/ 240045 w 562830"/>
                <a:gd name="connsiteY10" fmla="*/ 608486 h 608486"/>
                <a:gd name="connsiteX11" fmla="*/ 226601 w 562830"/>
                <a:gd name="connsiteY11" fmla="*/ 595063 h 608486"/>
                <a:gd name="connsiteX12" fmla="*/ 226601 w 562830"/>
                <a:gd name="connsiteY12" fmla="*/ 559359 h 608486"/>
                <a:gd name="connsiteX13" fmla="*/ 240045 w 562830"/>
                <a:gd name="connsiteY13" fmla="*/ 545937 h 608486"/>
                <a:gd name="connsiteX14" fmla="*/ 446407 w 562830"/>
                <a:gd name="connsiteY14" fmla="*/ 545937 h 608486"/>
                <a:gd name="connsiteX15" fmla="*/ 500182 w 562830"/>
                <a:gd name="connsiteY15" fmla="*/ 492246 h 608486"/>
                <a:gd name="connsiteX16" fmla="*/ 500182 w 562830"/>
                <a:gd name="connsiteY16" fmla="*/ 283927 h 608486"/>
                <a:gd name="connsiteX17" fmla="*/ 446407 w 562830"/>
                <a:gd name="connsiteY17" fmla="*/ 230237 h 608486"/>
                <a:gd name="connsiteX18" fmla="*/ 315868 w 562830"/>
                <a:gd name="connsiteY18" fmla="*/ 230237 h 608486"/>
                <a:gd name="connsiteX19" fmla="*/ 349477 w 562830"/>
                <a:gd name="connsiteY19" fmla="*/ 263793 h 608486"/>
                <a:gd name="connsiteX20" fmla="*/ 353376 w 562830"/>
                <a:gd name="connsiteY20" fmla="*/ 273323 h 608486"/>
                <a:gd name="connsiteX21" fmla="*/ 349477 w 562830"/>
                <a:gd name="connsiteY21" fmla="*/ 282719 h 608486"/>
                <a:gd name="connsiteX22" fmla="*/ 324068 w 562830"/>
                <a:gd name="connsiteY22" fmla="*/ 308088 h 608486"/>
                <a:gd name="connsiteX23" fmla="*/ 314523 w 562830"/>
                <a:gd name="connsiteY23" fmla="*/ 311980 h 608486"/>
                <a:gd name="connsiteX24" fmla="*/ 305112 w 562830"/>
                <a:gd name="connsiteY24" fmla="*/ 308088 h 608486"/>
                <a:gd name="connsiteX25" fmla="*/ 205225 w 562830"/>
                <a:gd name="connsiteY25" fmla="*/ 208358 h 608486"/>
                <a:gd name="connsiteX26" fmla="*/ 205225 w 562830"/>
                <a:gd name="connsiteY26" fmla="*/ 189432 h 608486"/>
                <a:gd name="connsiteX27" fmla="*/ 116423 w 562830"/>
                <a:gd name="connsiteY27" fmla="*/ 0 h 608486"/>
                <a:gd name="connsiteX28" fmla="*/ 322785 w 562830"/>
                <a:gd name="connsiteY28" fmla="*/ 0 h 608486"/>
                <a:gd name="connsiteX29" fmla="*/ 336229 w 562830"/>
                <a:gd name="connsiteY29" fmla="*/ 13424 h 608486"/>
                <a:gd name="connsiteX30" fmla="*/ 336229 w 562830"/>
                <a:gd name="connsiteY30" fmla="*/ 49268 h 608486"/>
                <a:gd name="connsiteX31" fmla="*/ 322785 w 562830"/>
                <a:gd name="connsiteY31" fmla="*/ 62692 h 608486"/>
                <a:gd name="connsiteX32" fmla="*/ 116423 w 562830"/>
                <a:gd name="connsiteY32" fmla="*/ 62692 h 608486"/>
                <a:gd name="connsiteX33" fmla="*/ 62783 w 562830"/>
                <a:gd name="connsiteY33" fmla="*/ 116256 h 608486"/>
                <a:gd name="connsiteX34" fmla="*/ 62783 w 562830"/>
                <a:gd name="connsiteY34" fmla="*/ 324738 h 608486"/>
                <a:gd name="connsiteX35" fmla="*/ 116423 w 562830"/>
                <a:gd name="connsiteY35" fmla="*/ 378302 h 608486"/>
                <a:gd name="connsiteX36" fmla="*/ 247097 w 562830"/>
                <a:gd name="connsiteY36" fmla="*/ 378302 h 608486"/>
                <a:gd name="connsiteX37" fmla="*/ 213487 w 562830"/>
                <a:gd name="connsiteY37" fmla="*/ 344740 h 608486"/>
                <a:gd name="connsiteX38" fmla="*/ 209454 w 562830"/>
                <a:gd name="connsiteY38" fmla="*/ 335343 h 608486"/>
                <a:gd name="connsiteX39" fmla="*/ 213487 w 562830"/>
                <a:gd name="connsiteY39" fmla="*/ 325812 h 608486"/>
                <a:gd name="connsiteX40" fmla="*/ 238762 w 562830"/>
                <a:gd name="connsiteY40" fmla="*/ 300440 h 608486"/>
                <a:gd name="connsiteX41" fmla="*/ 257852 w 562830"/>
                <a:gd name="connsiteY41" fmla="*/ 300440 h 608486"/>
                <a:gd name="connsiteX42" fmla="*/ 357605 w 562830"/>
                <a:gd name="connsiteY42" fmla="*/ 400184 h 608486"/>
                <a:gd name="connsiteX43" fmla="*/ 357605 w 562830"/>
                <a:gd name="connsiteY43" fmla="*/ 419112 h 608486"/>
                <a:gd name="connsiteX44" fmla="*/ 257852 w 562830"/>
                <a:gd name="connsiteY44" fmla="*/ 518856 h 608486"/>
                <a:gd name="connsiteX45" fmla="*/ 248307 w 562830"/>
                <a:gd name="connsiteY45" fmla="*/ 522749 h 608486"/>
                <a:gd name="connsiteX46" fmla="*/ 238762 w 562830"/>
                <a:gd name="connsiteY46" fmla="*/ 518856 h 608486"/>
                <a:gd name="connsiteX47" fmla="*/ 213487 w 562830"/>
                <a:gd name="connsiteY47" fmla="*/ 493484 h 608486"/>
                <a:gd name="connsiteX48" fmla="*/ 209454 w 562830"/>
                <a:gd name="connsiteY48" fmla="*/ 484087 h 608486"/>
                <a:gd name="connsiteX49" fmla="*/ 213487 w 562830"/>
                <a:gd name="connsiteY49" fmla="*/ 474555 h 608486"/>
                <a:gd name="connsiteX50" fmla="*/ 247097 w 562830"/>
                <a:gd name="connsiteY50" fmla="*/ 440994 h 608486"/>
                <a:gd name="connsiteX51" fmla="*/ 116423 w 562830"/>
                <a:gd name="connsiteY51" fmla="*/ 440994 h 608486"/>
                <a:gd name="connsiteX52" fmla="*/ 0 w 562830"/>
                <a:gd name="connsiteY52" fmla="*/ 324738 h 608486"/>
                <a:gd name="connsiteX53" fmla="*/ 0 w 562830"/>
                <a:gd name="connsiteY53" fmla="*/ 116256 h 608486"/>
                <a:gd name="connsiteX54" fmla="*/ 116423 w 562830"/>
                <a:gd name="connsiteY54" fmla="*/ 0 h 60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62830" h="608486">
                  <a:moveTo>
                    <a:pt x="305112" y="89702"/>
                  </a:moveTo>
                  <a:cubicBezTo>
                    <a:pt x="310356" y="84467"/>
                    <a:pt x="318825" y="84467"/>
                    <a:pt x="324068" y="89702"/>
                  </a:cubicBezTo>
                  <a:lnTo>
                    <a:pt x="349477" y="115071"/>
                  </a:lnTo>
                  <a:cubicBezTo>
                    <a:pt x="351897" y="117621"/>
                    <a:pt x="353376" y="120977"/>
                    <a:pt x="353376" y="124601"/>
                  </a:cubicBezTo>
                  <a:cubicBezTo>
                    <a:pt x="353376" y="128091"/>
                    <a:pt x="351897" y="131580"/>
                    <a:pt x="349477" y="133996"/>
                  </a:cubicBezTo>
                  <a:lnTo>
                    <a:pt x="315868" y="167553"/>
                  </a:lnTo>
                  <a:lnTo>
                    <a:pt x="446407" y="167553"/>
                  </a:lnTo>
                  <a:cubicBezTo>
                    <a:pt x="510668" y="167553"/>
                    <a:pt x="562830" y="219767"/>
                    <a:pt x="562830" y="283927"/>
                  </a:cubicBezTo>
                  <a:lnTo>
                    <a:pt x="562830" y="492246"/>
                  </a:lnTo>
                  <a:cubicBezTo>
                    <a:pt x="562830" y="556406"/>
                    <a:pt x="510668" y="608486"/>
                    <a:pt x="446407" y="608486"/>
                  </a:cubicBezTo>
                  <a:lnTo>
                    <a:pt x="240045" y="608486"/>
                  </a:lnTo>
                  <a:cubicBezTo>
                    <a:pt x="232650" y="608486"/>
                    <a:pt x="226601" y="602580"/>
                    <a:pt x="226601" y="595063"/>
                  </a:cubicBezTo>
                  <a:lnTo>
                    <a:pt x="226601" y="559359"/>
                  </a:lnTo>
                  <a:cubicBezTo>
                    <a:pt x="226601" y="551843"/>
                    <a:pt x="232650" y="545937"/>
                    <a:pt x="240045" y="545937"/>
                  </a:cubicBezTo>
                  <a:lnTo>
                    <a:pt x="446407" y="545937"/>
                  </a:lnTo>
                  <a:cubicBezTo>
                    <a:pt x="475983" y="545937"/>
                    <a:pt x="500182" y="521776"/>
                    <a:pt x="500182" y="492246"/>
                  </a:cubicBezTo>
                  <a:lnTo>
                    <a:pt x="500182" y="283927"/>
                  </a:lnTo>
                  <a:cubicBezTo>
                    <a:pt x="500182" y="254263"/>
                    <a:pt x="475983" y="230237"/>
                    <a:pt x="446407" y="230237"/>
                  </a:cubicBezTo>
                  <a:lnTo>
                    <a:pt x="315868" y="230237"/>
                  </a:lnTo>
                  <a:lnTo>
                    <a:pt x="349477" y="263793"/>
                  </a:lnTo>
                  <a:cubicBezTo>
                    <a:pt x="351897" y="266343"/>
                    <a:pt x="353376" y="269699"/>
                    <a:pt x="353376" y="273323"/>
                  </a:cubicBezTo>
                  <a:cubicBezTo>
                    <a:pt x="353376" y="276813"/>
                    <a:pt x="351897" y="280303"/>
                    <a:pt x="349477" y="282719"/>
                  </a:cubicBezTo>
                  <a:lnTo>
                    <a:pt x="324068" y="308088"/>
                  </a:lnTo>
                  <a:cubicBezTo>
                    <a:pt x="321514" y="310638"/>
                    <a:pt x="318019" y="311980"/>
                    <a:pt x="314523" y="311980"/>
                  </a:cubicBezTo>
                  <a:cubicBezTo>
                    <a:pt x="311162" y="311980"/>
                    <a:pt x="307667" y="310638"/>
                    <a:pt x="305112" y="308088"/>
                  </a:cubicBezTo>
                  <a:lnTo>
                    <a:pt x="205225" y="208358"/>
                  </a:lnTo>
                  <a:cubicBezTo>
                    <a:pt x="199982" y="203123"/>
                    <a:pt x="199982" y="194667"/>
                    <a:pt x="205225" y="189432"/>
                  </a:cubicBezTo>
                  <a:close/>
                  <a:moveTo>
                    <a:pt x="116423" y="0"/>
                  </a:moveTo>
                  <a:lnTo>
                    <a:pt x="322785" y="0"/>
                  </a:lnTo>
                  <a:cubicBezTo>
                    <a:pt x="330180" y="0"/>
                    <a:pt x="336229" y="6041"/>
                    <a:pt x="336229" y="13424"/>
                  </a:cubicBezTo>
                  <a:lnTo>
                    <a:pt x="336229" y="49268"/>
                  </a:lnTo>
                  <a:cubicBezTo>
                    <a:pt x="336229" y="56651"/>
                    <a:pt x="330180" y="62692"/>
                    <a:pt x="322785" y="62692"/>
                  </a:cubicBezTo>
                  <a:lnTo>
                    <a:pt x="116423" y="62692"/>
                  </a:lnTo>
                  <a:cubicBezTo>
                    <a:pt x="86847" y="62692"/>
                    <a:pt x="62783" y="86722"/>
                    <a:pt x="62783" y="116256"/>
                  </a:cubicBezTo>
                  <a:lnTo>
                    <a:pt x="62783" y="324738"/>
                  </a:lnTo>
                  <a:cubicBezTo>
                    <a:pt x="62783" y="354272"/>
                    <a:pt x="86847" y="378302"/>
                    <a:pt x="116423" y="378302"/>
                  </a:cubicBezTo>
                  <a:lnTo>
                    <a:pt x="247097" y="378302"/>
                  </a:lnTo>
                  <a:lnTo>
                    <a:pt x="213487" y="344740"/>
                  </a:lnTo>
                  <a:cubicBezTo>
                    <a:pt x="210933" y="342324"/>
                    <a:pt x="209454" y="338834"/>
                    <a:pt x="209454" y="335343"/>
                  </a:cubicBezTo>
                  <a:cubicBezTo>
                    <a:pt x="209454" y="331719"/>
                    <a:pt x="210933" y="328363"/>
                    <a:pt x="213487" y="325812"/>
                  </a:cubicBezTo>
                  <a:lnTo>
                    <a:pt x="238762" y="300440"/>
                  </a:lnTo>
                  <a:cubicBezTo>
                    <a:pt x="244005" y="295204"/>
                    <a:pt x="252609" y="295204"/>
                    <a:pt x="257852" y="300440"/>
                  </a:cubicBezTo>
                  <a:lnTo>
                    <a:pt x="357605" y="400184"/>
                  </a:lnTo>
                  <a:cubicBezTo>
                    <a:pt x="362848" y="405419"/>
                    <a:pt x="362848" y="413877"/>
                    <a:pt x="357605" y="419112"/>
                  </a:cubicBezTo>
                  <a:lnTo>
                    <a:pt x="257852" y="518856"/>
                  </a:lnTo>
                  <a:cubicBezTo>
                    <a:pt x="255163" y="521541"/>
                    <a:pt x="251802" y="522749"/>
                    <a:pt x="248307" y="522749"/>
                  </a:cubicBezTo>
                  <a:cubicBezTo>
                    <a:pt x="244811" y="522749"/>
                    <a:pt x="241451" y="521541"/>
                    <a:pt x="238762" y="518856"/>
                  </a:cubicBezTo>
                  <a:lnTo>
                    <a:pt x="213487" y="493484"/>
                  </a:lnTo>
                  <a:cubicBezTo>
                    <a:pt x="210933" y="491067"/>
                    <a:pt x="209454" y="487577"/>
                    <a:pt x="209454" y="484087"/>
                  </a:cubicBezTo>
                  <a:cubicBezTo>
                    <a:pt x="209454" y="480462"/>
                    <a:pt x="210933" y="477106"/>
                    <a:pt x="213487" y="474555"/>
                  </a:cubicBezTo>
                  <a:lnTo>
                    <a:pt x="247097" y="440994"/>
                  </a:lnTo>
                  <a:lnTo>
                    <a:pt x="116423" y="440994"/>
                  </a:lnTo>
                  <a:cubicBezTo>
                    <a:pt x="52296" y="440994"/>
                    <a:pt x="0" y="388773"/>
                    <a:pt x="0" y="324738"/>
                  </a:cubicBezTo>
                  <a:lnTo>
                    <a:pt x="0" y="116256"/>
                  </a:lnTo>
                  <a:cubicBezTo>
                    <a:pt x="0" y="52221"/>
                    <a:pt x="52296" y="0"/>
                    <a:pt x="1164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338A918-3B6F-438D-B56C-87D7C7E8ED5D}"/>
              </a:ext>
            </a:extLst>
          </p:cNvPr>
          <p:cNvGrpSpPr/>
          <p:nvPr/>
        </p:nvGrpSpPr>
        <p:grpSpPr>
          <a:xfrm>
            <a:off x="952827" y="1388323"/>
            <a:ext cx="6979052" cy="1780151"/>
            <a:chOff x="-342353" y="2298844"/>
            <a:chExt cx="7609889" cy="1780151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C3E3697-A6D6-450E-8260-C848A2D64E83}"/>
                </a:ext>
              </a:extLst>
            </p:cNvPr>
            <p:cNvSpPr/>
            <p:nvPr/>
          </p:nvSpPr>
          <p:spPr>
            <a:xfrm>
              <a:off x="-150922" y="2298844"/>
              <a:ext cx="7418458" cy="1684025"/>
            </a:xfrm>
            <a:prstGeom prst="rect">
              <a:avLst/>
            </a:prstGeom>
            <a:noFill/>
            <a:ln w="31750">
              <a:solidFill>
                <a:srgbClr val="8F46C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52" name="文本框 26">
              <a:extLst>
                <a:ext uri="{FF2B5EF4-FFF2-40B4-BE49-F238E27FC236}">
                  <a16:creationId xmlns:a16="http://schemas.microsoft.com/office/drawing/2014/main" id="{33B8C223-336D-4150-B083-700453DCD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5119" y="2427015"/>
              <a:ext cx="274637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r>
                <a:rPr lang="en-US" altLang="zh-CN" sz="1400" b="1" dirty="0"/>
                <a:t>Synopsys  ARC EM Starter Kit</a:t>
              </a:r>
            </a:p>
            <a:p>
              <a:pPr algn="ctr" eaLnBrk="1" hangingPunct="1"/>
              <a:r>
                <a:rPr lang="en-US" altLang="zh-CN" sz="1400" b="1" dirty="0"/>
                <a:t>(FPGA)</a:t>
              </a:r>
              <a:endParaRPr lang="zh-CN" altLang="en-US" sz="1400" b="1" dirty="0"/>
            </a:p>
          </p:txBody>
        </p:sp>
        <p:pic>
          <p:nvPicPr>
            <p:cNvPr id="53" name="图片 28">
              <a:extLst>
                <a:ext uri="{FF2B5EF4-FFF2-40B4-BE49-F238E27FC236}">
                  <a16:creationId xmlns:a16="http://schemas.microsoft.com/office/drawing/2014/main" id="{2F9BF832-D441-45D6-A696-BB21DB485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2353" y="2655008"/>
              <a:ext cx="1322387" cy="142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0ACBED7-BCA7-4435-B462-9D62BE6EF497}"/>
                </a:ext>
              </a:extLst>
            </p:cNvPr>
            <p:cNvSpPr txBox="1"/>
            <p:nvPr/>
          </p:nvSpPr>
          <p:spPr>
            <a:xfrm>
              <a:off x="664249" y="2889958"/>
              <a:ext cx="2828925" cy="9540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+mn-lt"/>
                  <a:ea typeface="+mn-ea"/>
                </a:rPr>
                <a:t>ARC EM7D</a:t>
              </a:r>
              <a:r>
                <a:rPr lang="zh-CN" altLang="en-US" sz="1400" dirty="0">
                  <a:latin typeface="+mn-lt"/>
                  <a:ea typeface="+mn-ea"/>
                </a:rPr>
                <a:t> </a:t>
              </a:r>
              <a:r>
                <a:rPr lang="zh-CN" altLang="en-US" sz="1400" dirty="0">
                  <a:latin typeface="+mn-ea"/>
                  <a:ea typeface="+mn-ea"/>
                </a:rPr>
                <a:t>内核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+mn-ea"/>
                  <a:ea typeface="+mn-ea"/>
                </a:rPr>
                <a:t>主频</a:t>
              </a:r>
              <a:r>
                <a:rPr lang="en-US" altLang="zh-CN" sz="1400" dirty="0">
                  <a:latin typeface="+mn-lt"/>
                  <a:ea typeface="+mn-ea"/>
                </a:rPr>
                <a:t>25 MHz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+mn-lt"/>
                  <a:ea typeface="+mn-ea"/>
                </a:rPr>
                <a:t>DSP </a:t>
              </a:r>
              <a:r>
                <a:rPr lang="zh-CN" altLang="en-US" sz="1400" dirty="0">
                  <a:latin typeface="+mn-ea"/>
                  <a:ea typeface="+mn-ea"/>
                </a:rPr>
                <a:t>指令集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+mn-ea"/>
                  <a:ea typeface="+mn-ea"/>
                </a:rPr>
                <a:t>MPU</a:t>
              </a:r>
              <a:r>
                <a:rPr lang="zh-CN" altLang="en-US" sz="1400" dirty="0">
                  <a:latin typeface="+mn-ea"/>
                  <a:ea typeface="+mn-ea"/>
                </a:rPr>
                <a:t>内存保护单元</a:t>
              </a:r>
            </a:p>
          </p:txBody>
        </p:sp>
        <p:pic>
          <p:nvPicPr>
            <p:cNvPr id="55" name="图片 30">
              <a:extLst>
                <a:ext uri="{FF2B5EF4-FFF2-40B4-BE49-F238E27FC236}">
                  <a16:creationId xmlns:a16="http://schemas.microsoft.com/office/drawing/2014/main" id="{CFAD0979-3EDC-4E5B-AC27-BB2DDE2EF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840" y="3011822"/>
              <a:ext cx="700088" cy="70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E67F582A-6699-4707-812D-B6D9ADA63803}"/>
                </a:ext>
              </a:extLst>
            </p:cNvPr>
            <p:cNvSpPr txBox="1"/>
            <p:nvPr/>
          </p:nvSpPr>
          <p:spPr>
            <a:xfrm>
              <a:off x="3452251" y="2981491"/>
              <a:ext cx="2071493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+mn-lt"/>
                  <a:ea typeface="+mn-ea"/>
                </a:rPr>
                <a:t>128 MB DDR3   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+mn-lt"/>
                  <a:ea typeface="+mn-ea"/>
                </a:rPr>
                <a:t>ICCM/DCCM   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+mn-lt"/>
                  <a:ea typeface="+mn-ea"/>
                </a:rPr>
                <a:t>SD </a:t>
              </a:r>
              <a:r>
                <a:rPr lang="zh-CN" altLang="en-US" sz="1400" dirty="0">
                  <a:latin typeface="+mn-ea"/>
                  <a:ea typeface="+mn-ea"/>
                </a:rPr>
                <a:t>卡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1000" dirty="0">
                <a:latin typeface="+mn-ea"/>
                <a:ea typeface="+mn-ea"/>
              </a:endParaRPr>
            </a:p>
          </p:txBody>
        </p:sp>
        <p:pic>
          <p:nvPicPr>
            <p:cNvPr id="57" name="图片 32">
              <a:extLst>
                <a:ext uri="{FF2B5EF4-FFF2-40B4-BE49-F238E27FC236}">
                  <a16:creationId xmlns:a16="http://schemas.microsoft.com/office/drawing/2014/main" id="{5C3CAAEC-007E-471D-BE2C-A176E89C8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733" y="3098167"/>
              <a:ext cx="531812" cy="53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文本框 33">
              <a:extLst>
                <a:ext uri="{FF2B5EF4-FFF2-40B4-BE49-F238E27FC236}">
                  <a16:creationId xmlns:a16="http://schemas.microsoft.com/office/drawing/2014/main" id="{7DF05F4C-29CE-4B91-A28C-6376D99F33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7255" y="2889958"/>
              <a:ext cx="958850" cy="95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I2C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SPI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UART</a:t>
              </a:r>
            </a:p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GPIO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629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E8B0AF-D5E7-4918-BD72-F13570CB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软件设计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538676" y="1351702"/>
            <a:ext cx="8011709" cy="4515698"/>
            <a:chOff x="538676" y="1351702"/>
            <a:chExt cx="8011709" cy="4515698"/>
          </a:xfrm>
        </p:grpSpPr>
        <p:grpSp>
          <p:nvGrpSpPr>
            <p:cNvPr id="4" name="ïṩlïḓê">
              <a:extLst>
                <a:ext uri="{FF2B5EF4-FFF2-40B4-BE49-F238E27FC236}">
                  <a16:creationId xmlns:a16="http://schemas.microsoft.com/office/drawing/2014/main" id="{91851C18-7BC5-4871-97E2-FE0E23F70349}"/>
                </a:ext>
              </a:extLst>
            </p:cNvPr>
            <p:cNvGrpSpPr/>
            <p:nvPr/>
          </p:nvGrpSpPr>
          <p:grpSpPr>
            <a:xfrm>
              <a:off x="4380375" y="1557677"/>
              <a:ext cx="4170010" cy="3758181"/>
              <a:chOff x="6896096" y="1569749"/>
              <a:chExt cx="4419615" cy="3983135"/>
            </a:xfrm>
          </p:grpSpPr>
          <p:grpSp>
            <p:nvGrpSpPr>
              <p:cNvPr id="21" name="îš1îḓe">
                <a:extLst>
                  <a:ext uri="{FF2B5EF4-FFF2-40B4-BE49-F238E27FC236}">
                    <a16:creationId xmlns:a16="http://schemas.microsoft.com/office/drawing/2014/main" id="{6AB285AC-6402-4B33-8453-2978A9824FE1}"/>
                  </a:ext>
                </a:extLst>
              </p:cNvPr>
              <p:cNvGrpSpPr/>
              <p:nvPr/>
            </p:nvGrpSpPr>
            <p:grpSpPr>
              <a:xfrm>
                <a:off x="6896096" y="2780928"/>
                <a:ext cx="4419615" cy="2771956"/>
                <a:chOff x="6896096" y="2780928"/>
                <a:chExt cx="4419615" cy="2771956"/>
              </a:xfrm>
            </p:grpSpPr>
            <p:grpSp>
              <p:nvGrpSpPr>
                <p:cNvPr id="91" name="îṡļïďê">
                  <a:extLst>
                    <a:ext uri="{FF2B5EF4-FFF2-40B4-BE49-F238E27FC236}">
                      <a16:creationId xmlns:a16="http://schemas.microsoft.com/office/drawing/2014/main" id="{4A0C8E4E-BBCF-4B2A-AC68-4D6A26203ABB}"/>
                    </a:ext>
                  </a:extLst>
                </p:cNvPr>
                <p:cNvGrpSpPr/>
                <p:nvPr/>
              </p:nvGrpSpPr>
              <p:grpSpPr>
                <a:xfrm>
                  <a:off x="6896096" y="2780928"/>
                  <a:ext cx="4419615" cy="2771956"/>
                  <a:chOff x="6896096" y="2780928"/>
                  <a:chExt cx="4419615" cy="2771956"/>
                </a:xfrm>
              </p:grpSpPr>
              <p:sp>
                <p:nvSpPr>
                  <p:cNvPr id="94" name="îšļîḓe">
                    <a:extLst>
                      <a:ext uri="{FF2B5EF4-FFF2-40B4-BE49-F238E27FC236}">
                        <a16:creationId xmlns:a16="http://schemas.microsoft.com/office/drawing/2014/main" id="{36FADA49-205D-44E8-A959-DD46D2692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96096" y="2780928"/>
                    <a:ext cx="4419615" cy="2699913"/>
                  </a:xfrm>
                  <a:custGeom>
                    <a:avLst/>
                    <a:gdLst>
                      <a:gd name="T0" fmla="*/ 0 w 7891"/>
                      <a:gd name="T1" fmla="*/ 3956 h 4797"/>
                      <a:gd name="T2" fmla="*/ 2655 w 7891"/>
                      <a:gd name="T3" fmla="*/ 2237 h 4797"/>
                      <a:gd name="T4" fmla="*/ 3513 w 7891"/>
                      <a:gd name="T5" fmla="*/ 2965 h 4797"/>
                      <a:gd name="T6" fmla="*/ 5274 w 7891"/>
                      <a:gd name="T7" fmla="*/ 1265 h 4797"/>
                      <a:gd name="T8" fmla="*/ 5728 w 7891"/>
                      <a:gd name="T9" fmla="*/ 1639 h 4797"/>
                      <a:gd name="T10" fmla="*/ 6751 w 7891"/>
                      <a:gd name="T11" fmla="*/ 759 h 4797"/>
                      <a:gd name="T12" fmla="*/ 6560 w 7891"/>
                      <a:gd name="T13" fmla="*/ 807 h 4797"/>
                      <a:gd name="T14" fmla="*/ 6560 w 7891"/>
                      <a:gd name="T15" fmla="*/ 480 h 4797"/>
                      <a:gd name="T16" fmla="*/ 7891 w 7891"/>
                      <a:gd name="T17" fmla="*/ 0 h 4797"/>
                      <a:gd name="T18" fmla="*/ 7891 w 7891"/>
                      <a:gd name="T19" fmla="*/ 327 h 4797"/>
                      <a:gd name="T20" fmla="*/ 7621 w 7891"/>
                      <a:gd name="T21" fmla="*/ 1497 h 4797"/>
                      <a:gd name="T22" fmla="*/ 7163 w 7891"/>
                      <a:gd name="T23" fmla="*/ 1062 h 4797"/>
                      <a:gd name="T24" fmla="*/ 5728 w 7891"/>
                      <a:gd name="T25" fmla="*/ 2480 h 4797"/>
                      <a:gd name="T26" fmla="*/ 5279 w 7891"/>
                      <a:gd name="T27" fmla="*/ 2045 h 4797"/>
                      <a:gd name="T28" fmla="*/ 3626 w 7891"/>
                      <a:gd name="T29" fmla="*/ 3731 h 4797"/>
                      <a:gd name="T30" fmla="*/ 2692 w 7891"/>
                      <a:gd name="T31" fmla="*/ 3067 h 4797"/>
                      <a:gd name="T32" fmla="*/ 515 w 7891"/>
                      <a:gd name="T33" fmla="*/ 4797 h 4797"/>
                      <a:gd name="T34" fmla="*/ 0 w 7891"/>
                      <a:gd name="T35" fmla="*/ 4282 h 4797"/>
                      <a:gd name="T36" fmla="*/ 0 w 7891"/>
                      <a:gd name="T37" fmla="*/ 3956 h 47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891" h="4797">
                        <a:moveTo>
                          <a:pt x="0" y="3956"/>
                        </a:moveTo>
                        <a:lnTo>
                          <a:pt x="2655" y="2237"/>
                        </a:lnTo>
                        <a:lnTo>
                          <a:pt x="3513" y="2965"/>
                        </a:lnTo>
                        <a:lnTo>
                          <a:pt x="5274" y="1265"/>
                        </a:lnTo>
                        <a:lnTo>
                          <a:pt x="5728" y="1639"/>
                        </a:lnTo>
                        <a:lnTo>
                          <a:pt x="6751" y="759"/>
                        </a:lnTo>
                        <a:lnTo>
                          <a:pt x="6560" y="807"/>
                        </a:lnTo>
                        <a:lnTo>
                          <a:pt x="6560" y="480"/>
                        </a:lnTo>
                        <a:lnTo>
                          <a:pt x="7891" y="0"/>
                        </a:lnTo>
                        <a:lnTo>
                          <a:pt x="7891" y="327"/>
                        </a:lnTo>
                        <a:lnTo>
                          <a:pt x="7621" y="1497"/>
                        </a:lnTo>
                        <a:lnTo>
                          <a:pt x="7163" y="1062"/>
                        </a:lnTo>
                        <a:lnTo>
                          <a:pt x="5728" y="2480"/>
                        </a:lnTo>
                        <a:lnTo>
                          <a:pt x="5279" y="2045"/>
                        </a:lnTo>
                        <a:lnTo>
                          <a:pt x="3626" y="3731"/>
                        </a:lnTo>
                        <a:lnTo>
                          <a:pt x="2692" y="3067"/>
                        </a:lnTo>
                        <a:lnTo>
                          <a:pt x="515" y="4797"/>
                        </a:lnTo>
                        <a:lnTo>
                          <a:pt x="0" y="4282"/>
                        </a:lnTo>
                        <a:lnTo>
                          <a:pt x="0" y="3956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endParaRPr/>
                  </a:p>
                </p:txBody>
              </p:sp>
              <p:sp>
                <p:nvSpPr>
                  <p:cNvPr id="95" name="íşľïḍè">
                    <a:extLst>
                      <a:ext uri="{FF2B5EF4-FFF2-40B4-BE49-F238E27FC236}">
                        <a16:creationId xmlns:a16="http://schemas.microsoft.com/office/drawing/2014/main" id="{748DD063-ABF7-4630-A77B-A9A9EFE3CB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96096" y="2964975"/>
                    <a:ext cx="4419615" cy="2587909"/>
                  </a:xfrm>
                  <a:custGeom>
                    <a:avLst/>
                    <a:gdLst>
                      <a:gd name="T0" fmla="*/ 0 w 7891"/>
                      <a:gd name="T1" fmla="*/ 3955 h 4598"/>
                      <a:gd name="T2" fmla="*/ 2655 w 7891"/>
                      <a:gd name="T3" fmla="*/ 2236 h 4598"/>
                      <a:gd name="T4" fmla="*/ 3513 w 7891"/>
                      <a:gd name="T5" fmla="*/ 2964 h 4598"/>
                      <a:gd name="T6" fmla="*/ 5274 w 7891"/>
                      <a:gd name="T7" fmla="*/ 1264 h 4598"/>
                      <a:gd name="T8" fmla="*/ 5728 w 7891"/>
                      <a:gd name="T9" fmla="*/ 1638 h 4598"/>
                      <a:gd name="T10" fmla="*/ 6829 w 7891"/>
                      <a:gd name="T11" fmla="*/ 692 h 4598"/>
                      <a:gd name="T12" fmla="*/ 6560 w 7891"/>
                      <a:gd name="T13" fmla="*/ 480 h 4598"/>
                      <a:gd name="T14" fmla="*/ 7891 w 7891"/>
                      <a:gd name="T15" fmla="*/ 0 h 4598"/>
                      <a:gd name="T16" fmla="*/ 7621 w 7891"/>
                      <a:gd name="T17" fmla="*/ 1496 h 4598"/>
                      <a:gd name="T18" fmla="*/ 7163 w 7891"/>
                      <a:gd name="T19" fmla="*/ 1061 h 4598"/>
                      <a:gd name="T20" fmla="*/ 5728 w 7891"/>
                      <a:gd name="T21" fmla="*/ 2480 h 4598"/>
                      <a:gd name="T22" fmla="*/ 5279 w 7891"/>
                      <a:gd name="T23" fmla="*/ 2045 h 4598"/>
                      <a:gd name="T24" fmla="*/ 3626 w 7891"/>
                      <a:gd name="T25" fmla="*/ 3730 h 4598"/>
                      <a:gd name="T26" fmla="*/ 2621 w 7891"/>
                      <a:gd name="T27" fmla="*/ 2950 h 4598"/>
                      <a:gd name="T28" fmla="*/ 392 w 7891"/>
                      <a:gd name="T29" fmla="*/ 4598 h 4598"/>
                      <a:gd name="T30" fmla="*/ 0 w 7891"/>
                      <a:gd name="T31" fmla="*/ 3955 h 45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7891" h="4598">
                        <a:moveTo>
                          <a:pt x="0" y="3955"/>
                        </a:moveTo>
                        <a:lnTo>
                          <a:pt x="2655" y="2236"/>
                        </a:lnTo>
                        <a:lnTo>
                          <a:pt x="3513" y="2964"/>
                        </a:lnTo>
                        <a:lnTo>
                          <a:pt x="5274" y="1264"/>
                        </a:lnTo>
                        <a:lnTo>
                          <a:pt x="5728" y="1638"/>
                        </a:lnTo>
                        <a:lnTo>
                          <a:pt x="6829" y="692"/>
                        </a:lnTo>
                        <a:lnTo>
                          <a:pt x="6560" y="480"/>
                        </a:lnTo>
                        <a:lnTo>
                          <a:pt x="7891" y="0"/>
                        </a:lnTo>
                        <a:lnTo>
                          <a:pt x="7621" y="1496"/>
                        </a:lnTo>
                        <a:lnTo>
                          <a:pt x="7163" y="1061"/>
                        </a:lnTo>
                        <a:lnTo>
                          <a:pt x="5728" y="2480"/>
                        </a:lnTo>
                        <a:lnTo>
                          <a:pt x="5279" y="2045"/>
                        </a:lnTo>
                        <a:lnTo>
                          <a:pt x="3626" y="3730"/>
                        </a:lnTo>
                        <a:lnTo>
                          <a:pt x="2621" y="2950"/>
                        </a:lnTo>
                        <a:lnTo>
                          <a:pt x="392" y="4598"/>
                        </a:lnTo>
                        <a:lnTo>
                          <a:pt x="0" y="395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endParaRPr/>
                  </a:p>
                </p:txBody>
              </p:sp>
            </p:grpSp>
            <p:sp>
              <p:nvSpPr>
                <p:cNvPr id="92" name="î$1îḑê">
                  <a:extLst>
                    <a:ext uri="{FF2B5EF4-FFF2-40B4-BE49-F238E27FC236}">
                      <a16:creationId xmlns:a16="http://schemas.microsoft.com/office/drawing/2014/main" id="{32BA8793-DA2E-4234-90D6-72AC65A8F279}"/>
                    </a:ext>
                  </a:extLst>
                </p:cNvPr>
                <p:cNvSpPr/>
                <p:nvPr/>
              </p:nvSpPr>
              <p:spPr bwMode="auto">
                <a:xfrm>
                  <a:off x="9602417" y="3274533"/>
                  <a:ext cx="1110644" cy="552703"/>
                </a:xfrm>
                <a:custGeom>
                  <a:avLst/>
                  <a:gdLst>
                    <a:gd name="T0" fmla="*/ 0 w 839"/>
                    <a:gd name="T1" fmla="*/ 394 h 415"/>
                    <a:gd name="T2" fmla="*/ 205 w 839"/>
                    <a:gd name="T3" fmla="*/ 190 h 415"/>
                    <a:gd name="T4" fmla="*/ 379 w 839"/>
                    <a:gd name="T5" fmla="*/ 343 h 415"/>
                    <a:gd name="T6" fmla="*/ 770 w 839"/>
                    <a:gd name="T7" fmla="*/ 0 h 415"/>
                    <a:gd name="T8" fmla="*/ 839 w 839"/>
                    <a:gd name="T9" fmla="*/ 54 h 415"/>
                    <a:gd name="T10" fmla="*/ 379 w 839"/>
                    <a:gd name="T11" fmla="*/ 415 h 415"/>
                    <a:gd name="T12" fmla="*/ 187 w 839"/>
                    <a:gd name="T13" fmla="*/ 275 h 415"/>
                    <a:gd name="T14" fmla="*/ 0 w 839"/>
                    <a:gd name="T15" fmla="*/ 394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9" h="415">
                      <a:moveTo>
                        <a:pt x="0" y="394"/>
                      </a:moveTo>
                      <a:cubicBezTo>
                        <a:pt x="0" y="394"/>
                        <a:pt x="184" y="184"/>
                        <a:pt x="205" y="190"/>
                      </a:cubicBezTo>
                      <a:cubicBezTo>
                        <a:pt x="225" y="195"/>
                        <a:pt x="353" y="366"/>
                        <a:pt x="379" y="343"/>
                      </a:cubicBezTo>
                      <a:cubicBezTo>
                        <a:pt x="406" y="320"/>
                        <a:pt x="770" y="0"/>
                        <a:pt x="770" y="0"/>
                      </a:cubicBezTo>
                      <a:cubicBezTo>
                        <a:pt x="839" y="54"/>
                        <a:pt x="839" y="54"/>
                        <a:pt x="839" y="54"/>
                      </a:cubicBezTo>
                      <a:cubicBezTo>
                        <a:pt x="839" y="54"/>
                        <a:pt x="429" y="390"/>
                        <a:pt x="379" y="415"/>
                      </a:cubicBezTo>
                      <a:cubicBezTo>
                        <a:pt x="379" y="415"/>
                        <a:pt x="217" y="271"/>
                        <a:pt x="187" y="275"/>
                      </a:cubicBezTo>
                      <a:cubicBezTo>
                        <a:pt x="157" y="279"/>
                        <a:pt x="38" y="407"/>
                        <a:pt x="0" y="39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/>
                </a:p>
              </p:txBody>
            </p:sp>
            <p:sp>
              <p:nvSpPr>
                <p:cNvPr id="93" name="îṡ1iďè">
                  <a:extLst>
                    <a:ext uri="{FF2B5EF4-FFF2-40B4-BE49-F238E27FC236}">
                      <a16:creationId xmlns:a16="http://schemas.microsoft.com/office/drawing/2014/main" id="{536F16AE-7D5B-4FDE-8057-BDFBC76A02BF}"/>
                    </a:ext>
                  </a:extLst>
                </p:cNvPr>
                <p:cNvSpPr/>
                <p:nvPr/>
              </p:nvSpPr>
              <p:spPr bwMode="auto">
                <a:xfrm>
                  <a:off x="10570240" y="2996493"/>
                  <a:ext cx="246436" cy="181233"/>
                </a:xfrm>
                <a:custGeom>
                  <a:avLst/>
                  <a:gdLst>
                    <a:gd name="T0" fmla="*/ 0 w 186"/>
                    <a:gd name="T1" fmla="*/ 136 h 136"/>
                    <a:gd name="T2" fmla="*/ 182 w 186"/>
                    <a:gd name="T3" fmla="*/ 43 h 136"/>
                    <a:gd name="T4" fmla="*/ 0 w 186"/>
                    <a:gd name="T5" fmla="*/ 41 h 136"/>
                    <a:gd name="T6" fmla="*/ 0 w 186"/>
                    <a:gd name="T7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6" h="136">
                      <a:moveTo>
                        <a:pt x="0" y="136"/>
                      </a:moveTo>
                      <a:cubicBezTo>
                        <a:pt x="0" y="136"/>
                        <a:pt x="186" y="87"/>
                        <a:pt x="182" y="43"/>
                      </a:cubicBezTo>
                      <a:cubicBezTo>
                        <a:pt x="178" y="0"/>
                        <a:pt x="0" y="41"/>
                        <a:pt x="0" y="41"/>
                      </a:cubicBez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/>
                </a:p>
              </p:txBody>
            </p:sp>
          </p:grpSp>
          <p:sp>
            <p:nvSpPr>
              <p:cNvPr id="22" name="íṩ1íḋè">
                <a:extLst>
                  <a:ext uri="{FF2B5EF4-FFF2-40B4-BE49-F238E27FC236}">
                    <a16:creationId xmlns:a16="http://schemas.microsoft.com/office/drawing/2014/main" id="{327F26BA-994F-4E05-9979-872576BE5514}"/>
                  </a:ext>
                </a:extLst>
              </p:cNvPr>
              <p:cNvSpPr/>
              <p:nvPr/>
            </p:nvSpPr>
            <p:spPr bwMode="auto">
              <a:xfrm>
                <a:off x="8831742" y="3864382"/>
                <a:ext cx="525358" cy="475032"/>
              </a:xfrm>
              <a:custGeom>
                <a:avLst/>
                <a:gdLst>
                  <a:gd name="T0" fmla="*/ 428 w 938"/>
                  <a:gd name="T1" fmla="*/ 844 h 844"/>
                  <a:gd name="T2" fmla="*/ 0 w 938"/>
                  <a:gd name="T3" fmla="*/ 782 h 844"/>
                  <a:gd name="T4" fmla="*/ 324 w 938"/>
                  <a:gd name="T5" fmla="*/ 648 h 844"/>
                  <a:gd name="T6" fmla="*/ 194 w 938"/>
                  <a:gd name="T7" fmla="*/ 203 h 844"/>
                  <a:gd name="T8" fmla="*/ 508 w 938"/>
                  <a:gd name="T9" fmla="*/ 451 h 844"/>
                  <a:gd name="T10" fmla="*/ 551 w 938"/>
                  <a:gd name="T11" fmla="*/ 0 h 844"/>
                  <a:gd name="T12" fmla="*/ 655 w 938"/>
                  <a:gd name="T13" fmla="*/ 340 h 844"/>
                  <a:gd name="T14" fmla="*/ 938 w 938"/>
                  <a:gd name="T15" fmla="*/ 0 h 844"/>
                  <a:gd name="T16" fmla="*/ 794 w 938"/>
                  <a:gd name="T17" fmla="*/ 527 h 844"/>
                  <a:gd name="T18" fmla="*/ 428 w 938"/>
                  <a:gd name="T19" fmla="*/ 844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8" h="844">
                    <a:moveTo>
                      <a:pt x="428" y="844"/>
                    </a:moveTo>
                    <a:lnTo>
                      <a:pt x="0" y="782"/>
                    </a:lnTo>
                    <a:lnTo>
                      <a:pt x="324" y="648"/>
                    </a:lnTo>
                    <a:lnTo>
                      <a:pt x="194" y="203"/>
                    </a:lnTo>
                    <a:lnTo>
                      <a:pt x="508" y="451"/>
                    </a:lnTo>
                    <a:lnTo>
                      <a:pt x="551" y="0"/>
                    </a:lnTo>
                    <a:lnTo>
                      <a:pt x="655" y="340"/>
                    </a:lnTo>
                    <a:lnTo>
                      <a:pt x="938" y="0"/>
                    </a:lnTo>
                    <a:lnTo>
                      <a:pt x="794" y="527"/>
                    </a:lnTo>
                    <a:lnTo>
                      <a:pt x="428" y="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3" name="ïṡḻîḍè">
                <a:extLst>
                  <a:ext uri="{FF2B5EF4-FFF2-40B4-BE49-F238E27FC236}">
                    <a16:creationId xmlns:a16="http://schemas.microsoft.com/office/drawing/2014/main" id="{BD195819-2C9F-4707-9D17-57FC585CA9D6}"/>
                  </a:ext>
                </a:extLst>
              </p:cNvPr>
              <p:cNvSpPr/>
              <p:nvPr/>
            </p:nvSpPr>
            <p:spPr bwMode="auto">
              <a:xfrm>
                <a:off x="7608521" y="3568895"/>
                <a:ext cx="1278670" cy="468278"/>
              </a:xfrm>
              <a:custGeom>
                <a:avLst/>
                <a:gdLst>
                  <a:gd name="T0" fmla="*/ 0 w 966"/>
                  <a:gd name="T1" fmla="*/ 352 h 352"/>
                  <a:gd name="T2" fmla="*/ 966 w 966"/>
                  <a:gd name="T3" fmla="*/ 27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66" h="352">
                    <a:moveTo>
                      <a:pt x="0" y="352"/>
                    </a:moveTo>
                    <a:cubicBezTo>
                      <a:pt x="539" y="0"/>
                      <a:pt x="805" y="152"/>
                      <a:pt x="966" y="276"/>
                    </a:cubicBezTo>
                  </a:path>
                </a:pathLst>
              </a:custGeom>
              <a:noFill/>
              <a:ln w="44450" cap="flat">
                <a:solidFill>
                  <a:schemeClr val="tx2">
                    <a:lumMod val="40000"/>
                    <a:lumOff val="60000"/>
                  </a:schemeClr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4" name="íşḻiḓè">
                <a:extLst>
                  <a:ext uri="{FF2B5EF4-FFF2-40B4-BE49-F238E27FC236}">
                    <a16:creationId xmlns:a16="http://schemas.microsoft.com/office/drawing/2014/main" id="{E9F104A8-B805-450E-A5E4-73665AF3F211}"/>
                  </a:ext>
                </a:extLst>
              </p:cNvPr>
              <p:cNvSpPr/>
              <p:nvPr/>
            </p:nvSpPr>
            <p:spPr bwMode="auto">
              <a:xfrm>
                <a:off x="8887191" y="3338696"/>
                <a:ext cx="259879" cy="544260"/>
              </a:xfrm>
              <a:custGeom>
                <a:avLst/>
                <a:gdLst>
                  <a:gd name="T0" fmla="*/ 56 w 196"/>
                  <a:gd name="T1" fmla="*/ 409 h 409"/>
                  <a:gd name="T2" fmla="*/ 196 w 196"/>
                  <a:gd name="T3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6" h="409">
                    <a:moveTo>
                      <a:pt x="56" y="409"/>
                    </a:moveTo>
                    <a:cubicBezTo>
                      <a:pt x="0" y="227"/>
                      <a:pt x="131" y="62"/>
                      <a:pt x="196" y="0"/>
                    </a:cubicBezTo>
                  </a:path>
                </a:pathLst>
              </a:custGeom>
              <a:noFill/>
              <a:ln w="44450" cap="flat">
                <a:solidFill>
                  <a:schemeClr val="tx2">
                    <a:lumMod val="40000"/>
                    <a:lumOff val="60000"/>
                  </a:schemeClr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5" name="íṣļïdé">
                <a:extLst>
                  <a:ext uri="{FF2B5EF4-FFF2-40B4-BE49-F238E27FC236}">
                    <a16:creationId xmlns:a16="http://schemas.microsoft.com/office/drawing/2014/main" id="{83D1E1EC-BAE6-4D43-8B4B-785E10A4A672}"/>
                  </a:ext>
                </a:extLst>
              </p:cNvPr>
              <p:cNvSpPr/>
              <p:nvPr/>
            </p:nvSpPr>
            <p:spPr bwMode="auto">
              <a:xfrm>
                <a:off x="9708891" y="2379057"/>
                <a:ext cx="408475" cy="274401"/>
              </a:xfrm>
              <a:custGeom>
                <a:avLst/>
                <a:gdLst>
                  <a:gd name="T0" fmla="*/ 0 w 249"/>
                  <a:gd name="T1" fmla="*/ 0 h 167"/>
                  <a:gd name="T2" fmla="*/ 249 w 249"/>
                  <a:gd name="T3" fmla="*/ 109 h 167"/>
                  <a:gd name="T4" fmla="*/ 171 w 249"/>
                  <a:gd name="T5" fmla="*/ 142 h 167"/>
                  <a:gd name="T6" fmla="*/ 0 w 249"/>
                  <a:gd name="T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9" h="167">
                    <a:moveTo>
                      <a:pt x="0" y="0"/>
                    </a:moveTo>
                    <a:cubicBezTo>
                      <a:pt x="0" y="0"/>
                      <a:pt x="187" y="44"/>
                      <a:pt x="249" y="109"/>
                    </a:cubicBezTo>
                    <a:cubicBezTo>
                      <a:pt x="249" y="109"/>
                      <a:pt x="210" y="167"/>
                      <a:pt x="171" y="142"/>
                    </a:cubicBezTo>
                    <a:cubicBezTo>
                      <a:pt x="132" y="117"/>
                      <a:pt x="0" y="28"/>
                      <a:pt x="0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6" name="íṡ1ïdê">
                <a:extLst>
                  <a:ext uri="{FF2B5EF4-FFF2-40B4-BE49-F238E27FC236}">
                    <a16:creationId xmlns:a16="http://schemas.microsoft.com/office/drawing/2014/main" id="{4BAA8CCA-2216-4E53-B8D3-7418D80B9D2E}"/>
                  </a:ext>
                </a:extLst>
              </p:cNvPr>
              <p:cNvSpPr/>
              <p:nvPr/>
            </p:nvSpPr>
            <p:spPr bwMode="auto">
              <a:xfrm>
                <a:off x="9562312" y="2160926"/>
                <a:ext cx="297325" cy="272316"/>
              </a:xfrm>
              <a:custGeom>
                <a:avLst/>
                <a:gdLst>
                  <a:gd name="T0" fmla="*/ 0 w 181"/>
                  <a:gd name="T1" fmla="*/ 136 h 166"/>
                  <a:gd name="T2" fmla="*/ 27 w 181"/>
                  <a:gd name="T3" fmla="*/ 53 h 166"/>
                  <a:gd name="T4" fmla="*/ 114 w 181"/>
                  <a:gd name="T5" fmla="*/ 0 h 166"/>
                  <a:gd name="T6" fmla="*/ 181 w 181"/>
                  <a:gd name="T7" fmla="*/ 103 h 166"/>
                  <a:gd name="T8" fmla="*/ 69 w 181"/>
                  <a:gd name="T9" fmla="*/ 162 h 166"/>
                  <a:gd name="T10" fmla="*/ 0 w 181"/>
                  <a:gd name="T11" fmla="*/ 13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166">
                    <a:moveTo>
                      <a:pt x="0" y="136"/>
                    </a:moveTo>
                    <a:cubicBezTo>
                      <a:pt x="0" y="136"/>
                      <a:pt x="7" y="76"/>
                      <a:pt x="27" y="53"/>
                    </a:cubicBezTo>
                    <a:cubicBezTo>
                      <a:pt x="47" y="30"/>
                      <a:pt x="114" y="0"/>
                      <a:pt x="114" y="0"/>
                    </a:cubicBezTo>
                    <a:cubicBezTo>
                      <a:pt x="114" y="0"/>
                      <a:pt x="167" y="75"/>
                      <a:pt x="181" y="103"/>
                    </a:cubicBezTo>
                    <a:cubicBezTo>
                      <a:pt x="181" y="103"/>
                      <a:pt x="106" y="157"/>
                      <a:pt x="69" y="162"/>
                    </a:cubicBezTo>
                    <a:cubicBezTo>
                      <a:pt x="32" y="166"/>
                      <a:pt x="0" y="136"/>
                      <a:pt x="0" y="13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7" name="îṡḻídè">
                <a:extLst>
                  <a:ext uri="{FF2B5EF4-FFF2-40B4-BE49-F238E27FC236}">
                    <a16:creationId xmlns:a16="http://schemas.microsoft.com/office/drawing/2014/main" id="{0652C76B-435D-4D93-AC83-B6D6CE7D586B}"/>
                  </a:ext>
                </a:extLst>
              </p:cNvPr>
              <p:cNvSpPr/>
              <p:nvPr/>
            </p:nvSpPr>
            <p:spPr bwMode="auto">
              <a:xfrm>
                <a:off x="9600520" y="2178988"/>
                <a:ext cx="218131" cy="200069"/>
              </a:xfrm>
              <a:custGeom>
                <a:avLst/>
                <a:gdLst>
                  <a:gd name="T0" fmla="*/ 0 w 133"/>
                  <a:gd name="T1" fmla="*/ 100 h 122"/>
                  <a:gd name="T2" fmla="*/ 20 w 133"/>
                  <a:gd name="T3" fmla="*/ 39 h 122"/>
                  <a:gd name="T4" fmla="*/ 83 w 133"/>
                  <a:gd name="T5" fmla="*/ 0 h 122"/>
                  <a:gd name="T6" fmla="*/ 133 w 133"/>
                  <a:gd name="T7" fmla="*/ 75 h 122"/>
                  <a:gd name="T8" fmla="*/ 51 w 133"/>
                  <a:gd name="T9" fmla="*/ 119 h 122"/>
                  <a:gd name="T10" fmla="*/ 0 w 133"/>
                  <a:gd name="T11" fmla="*/ 10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22">
                    <a:moveTo>
                      <a:pt x="0" y="100"/>
                    </a:moveTo>
                    <a:cubicBezTo>
                      <a:pt x="0" y="100"/>
                      <a:pt x="5" y="56"/>
                      <a:pt x="20" y="39"/>
                    </a:cubicBezTo>
                    <a:cubicBezTo>
                      <a:pt x="35" y="22"/>
                      <a:pt x="83" y="0"/>
                      <a:pt x="83" y="0"/>
                    </a:cubicBezTo>
                    <a:cubicBezTo>
                      <a:pt x="83" y="0"/>
                      <a:pt x="122" y="55"/>
                      <a:pt x="133" y="75"/>
                    </a:cubicBezTo>
                    <a:cubicBezTo>
                      <a:pt x="133" y="75"/>
                      <a:pt x="77" y="115"/>
                      <a:pt x="51" y="119"/>
                    </a:cubicBezTo>
                    <a:cubicBezTo>
                      <a:pt x="24" y="122"/>
                      <a:pt x="0" y="100"/>
                      <a:pt x="0" y="10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8" name="ïSḷide">
                <a:extLst>
                  <a:ext uri="{FF2B5EF4-FFF2-40B4-BE49-F238E27FC236}">
                    <a16:creationId xmlns:a16="http://schemas.microsoft.com/office/drawing/2014/main" id="{C7AA95FE-F83F-427E-96EB-AE790993C09D}"/>
                  </a:ext>
                </a:extLst>
              </p:cNvPr>
              <p:cNvSpPr/>
              <p:nvPr/>
            </p:nvSpPr>
            <p:spPr bwMode="auto">
              <a:xfrm>
                <a:off x="9687356" y="2192187"/>
                <a:ext cx="125043" cy="168808"/>
              </a:xfrm>
              <a:custGeom>
                <a:avLst/>
                <a:gdLst>
                  <a:gd name="T0" fmla="*/ 0 w 76"/>
                  <a:gd name="T1" fmla="*/ 0 h 103"/>
                  <a:gd name="T2" fmla="*/ 76 w 76"/>
                  <a:gd name="T3" fmla="*/ 103 h 103"/>
                  <a:gd name="T4" fmla="*/ 0 w 76"/>
                  <a:gd name="T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03">
                    <a:moveTo>
                      <a:pt x="0" y="0"/>
                    </a:moveTo>
                    <a:cubicBezTo>
                      <a:pt x="0" y="0"/>
                      <a:pt x="53" y="82"/>
                      <a:pt x="76" y="103"/>
                    </a:cubicBezTo>
                    <a:cubicBezTo>
                      <a:pt x="76" y="103"/>
                      <a:pt x="12" y="50"/>
                      <a:pt x="0" y="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9" name="íşḷîḋé">
                <a:extLst>
                  <a:ext uri="{FF2B5EF4-FFF2-40B4-BE49-F238E27FC236}">
                    <a16:creationId xmlns:a16="http://schemas.microsoft.com/office/drawing/2014/main" id="{C6C66126-E3D8-4AC9-A22E-885FA12F6C0A}"/>
                  </a:ext>
                </a:extLst>
              </p:cNvPr>
              <p:cNvSpPr/>
              <p:nvPr/>
            </p:nvSpPr>
            <p:spPr bwMode="auto">
              <a:xfrm>
                <a:off x="8919034" y="3277284"/>
                <a:ext cx="605765" cy="606460"/>
              </a:xfrm>
              <a:custGeom>
                <a:avLst/>
                <a:gdLst>
                  <a:gd name="T0" fmla="*/ 362 w 369"/>
                  <a:gd name="T1" fmla="*/ 198 h 369"/>
                  <a:gd name="T2" fmla="*/ 172 w 369"/>
                  <a:gd name="T3" fmla="*/ 362 h 369"/>
                  <a:gd name="T4" fmla="*/ 8 w 369"/>
                  <a:gd name="T5" fmla="*/ 172 h 369"/>
                  <a:gd name="T6" fmla="*/ 198 w 369"/>
                  <a:gd name="T7" fmla="*/ 8 h 369"/>
                  <a:gd name="T8" fmla="*/ 362 w 369"/>
                  <a:gd name="T9" fmla="*/ 198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" h="369">
                    <a:moveTo>
                      <a:pt x="362" y="198"/>
                    </a:moveTo>
                    <a:cubicBezTo>
                      <a:pt x="355" y="296"/>
                      <a:pt x="269" y="369"/>
                      <a:pt x="172" y="362"/>
                    </a:cubicBezTo>
                    <a:cubicBezTo>
                      <a:pt x="74" y="355"/>
                      <a:pt x="0" y="270"/>
                      <a:pt x="8" y="172"/>
                    </a:cubicBezTo>
                    <a:cubicBezTo>
                      <a:pt x="15" y="74"/>
                      <a:pt x="100" y="0"/>
                      <a:pt x="198" y="8"/>
                    </a:cubicBezTo>
                    <a:cubicBezTo>
                      <a:pt x="296" y="15"/>
                      <a:pt x="369" y="100"/>
                      <a:pt x="362" y="198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0" name="ïṣḷîḓè">
                <a:extLst>
                  <a:ext uri="{FF2B5EF4-FFF2-40B4-BE49-F238E27FC236}">
                    <a16:creationId xmlns:a16="http://schemas.microsoft.com/office/drawing/2014/main" id="{6C9372C1-E202-401A-95BC-1786F28E832C}"/>
                  </a:ext>
                </a:extLst>
              </p:cNvPr>
              <p:cNvSpPr/>
              <p:nvPr/>
            </p:nvSpPr>
            <p:spPr bwMode="auto">
              <a:xfrm>
                <a:off x="8997533" y="3356479"/>
                <a:ext cx="450156" cy="450156"/>
              </a:xfrm>
              <a:custGeom>
                <a:avLst/>
                <a:gdLst>
                  <a:gd name="T0" fmla="*/ 268 w 274"/>
                  <a:gd name="T1" fmla="*/ 147 h 274"/>
                  <a:gd name="T2" fmla="*/ 127 w 274"/>
                  <a:gd name="T3" fmla="*/ 268 h 274"/>
                  <a:gd name="T4" fmla="*/ 5 w 274"/>
                  <a:gd name="T5" fmla="*/ 127 h 274"/>
                  <a:gd name="T6" fmla="*/ 147 w 274"/>
                  <a:gd name="T7" fmla="*/ 5 h 274"/>
                  <a:gd name="T8" fmla="*/ 268 w 274"/>
                  <a:gd name="T9" fmla="*/ 14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4">
                    <a:moveTo>
                      <a:pt x="268" y="147"/>
                    </a:moveTo>
                    <a:cubicBezTo>
                      <a:pt x="263" y="219"/>
                      <a:pt x="200" y="274"/>
                      <a:pt x="127" y="268"/>
                    </a:cubicBezTo>
                    <a:cubicBezTo>
                      <a:pt x="54" y="263"/>
                      <a:pt x="0" y="200"/>
                      <a:pt x="5" y="127"/>
                    </a:cubicBezTo>
                    <a:cubicBezTo>
                      <a:pt x="11" y="54"/>
                      <a:pt x="74" y="0"/>
                      <a:pt x="147" y="5"/>
                    </a:cubicBezTo>
                    <a:cubicBezTo>
                      <a:pt x="219" y="11"/>
                      <a:pt x="274" y="74"/>
                      <a:pt x="268" y="147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1" name="ïṥľîḓê">
                <a:extLst>
                  <a:ext uri="{FF2B5EF4-FFF2-40B4-BE49-F238E27FC236}">
                    <a16:creationId xmlns:a16="http://schemas.microsoft.com/office/drawing/2014/main" id="{15656209-D6EE-46DC-A1B1-3E087A49BD6C}"/>
                  </a:ext>
                </a:extLst>
              </p:cNvPr>
              <p:cNvSpPr/>
              <p:nvPr/>
            </p:nvSpPr>
            <p:spPr bwMode="auto">
              <a:xfrm>
                <a:off x="9028794" y="3389129"/>
                <a:ext cx="385550" cy="384161"/>
              </a:xfrm>
              <a:custGeom>
                <a:avLst/>
                <a:gdLst>
                  <a:gd name="T0" fmla="*/ 231 w 235"/>
                  <a:gd name="T1" fmla="*/ 125 h 234"/>
                  <a:gd name="T2" fmla="*/ 109 w 235"/>
                  <a:gd name="T3" fmla="*/ 230 h 234"/>
                  <a:gd name="T4" fmla="*/ 5 w 235"/>
                  <a:gd name="T5" fmla="*/ 108 h 234"/>
                  <a:gd name="T6" fmla="*/ 126 w 235"/>
                  <a:gd name="T7" fmla="*/ 4 h 234"/>
                  <a:gd name="T8" fmla="*/ 231 w 235"/>
                  <a:gd name="T9" fmla="*/ 12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4">
                    <a:moveTo>
                      <a:pt x="231" y="125"/>
                    </a:moveTo>
                    <a:cubicBezTo>
                      <a:pt x="226" y="188"/>
                      <a:pt x="172" y="234"/>
                      <a:pt x="109" y="230"/>
                    </a:cubicBezTo>
                    <a:cubicBezTo>
                      <a:pt x="47" y="225"/>
                      <a:pt x="0" y="171"/>
                      <a:pt x="5" y="108"/>
                    </a:cubicBezTo>
                    <a:cubicBezTo>
                      <a:pt x="10" y="46"/>
                      <a:pt x="64" y="0"/>
                      <a:pt x="126" y="4"/>
                    </a:cubicBezTo>
                    <a:cubicBezTo>
                      <a:pt x="189" y="9"/>
                      <a:pt x="235" y="63"/>
                      <a:pt x="231" y="125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2" name="íşlïďe">
                <a:extLst>
                  <a:ext uri="{FF2B5EF4-FFF2-40B4-BE49-F238E27FC236}">
                    <a16:creationId xmlns:a16="http://schemas.microsoft.com/office/drawing/2014/main" id="{ADCF5E3C-B72F-4963-9232-98FF3BC589E8}"/>
                  </a:ext>
                </a:extLst>
              </p:cNvPr>
              <p:cNvSpPr/>
              <p:nvPr/>
            </p:nvSpPr>
            <p:spPr bwMode="auto">
              <a:xfrm>
                <a:off x="9150364" y="3509309"/>
                <a:ext cx="144494" cy="144494"/>
              </a:xfrm>
              <a:custGeom>
                <a:avLst/>
                <a:gdLst>
                  <a:gd name="T0" fmla="*/ 86 w 88"/>
                  <a:gd name="T1" fmla="*/ 47 h 88"/>
                  <a:gd name="T2" fmla="*/ 41 w 88"/>
                  <a:gd name="T3" fmla="*/ 86 h 88"/>
                  <a:gd name="T4" fmla="*/ 2 w 88"/>
                  <a:gd name="T5" fmla="*/ 41 h 88"/>
                  <a:gd name="T6" fmla="*/ 47 w 88"/>
                  <a:gd name="T7" fmla="*/ 2 h 88"/>
                  <a:gd name="T8" fmla="*/ 86 w 88"/>
                  <a:gd name="T9" fmla="*/ 4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86" y="47"/>
                    </a:moveTo>
                    <a:cubicBezTo>
                      <a:pt x="84" y="70"/>
                      <a:pt x="64" y="88"/>
                      <a:pt x="41" y="86"/>
                    </a:cubicBezTo>
                    <a:cubicBezTo>
                      <a:pt x="17" y="84"/>
                      <a:pt x="0" y="64"/>
                      <a:pt x="2" y="41"/>
                    </a:cubicBezTo>
                    <a:cubicBezTo>
                      <a:pt x="3" y="17"/>
                      <a:pt x="24" y="0"/>
                      <a:pt x="47" y="2"/>
                    </a:cubicBezTo>
                    <a:cubicBezTo>
                      <a:pt x="70" y="3"/>
                      <a:pt x="88" y="24"/>
                      <a:pt x="86" y="47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3" name="îsḻîdé">
                <a:extLst>
                  <a:ext uri="{FF2B5EF4-FFF2-40B4-BE49-F238E27FC236}">
                    <a16:creationId xmlns:a16="http://schemas.microsoft.com/office/drawing/2014/main" id="{793BDD0A-E55B-4546-8D0B-3762E05DB6FD}"/>
                  </a:ext>
                </a:extLst>
              </p:cNvPr>
              <p:cNvSpPr/>
              <p:nvPr/>
            </p:nvSpPr>
            <p:spPr bwMode="auto">
              <a:xfrm>
                <a:off x="9050329" y="3396076"/>
                <a:ext cx="204932" cy="209795"/>
              </a:xfrm>
              <a:custGeom>
                <a:avLst/>
                <a:gdLst>
                  <a:gd name="T0" fmla="*/ 0 w 295"/>
                  <a:gd name="T1" fmla="*/ 59 h 302"/>
                  <a:gd name="T2" fmla="*/ 231 w 295"/>
                  <a:gd name="T3" fmla="*/ 302 h 302"/>
                  <a:gd name="T4" fmla="*/ 295 w 295"/>
                  <a:gd name="T5" fmla="*/ 248 h 302"/>
                  <a:gd name="T6" fmla="*/ 71 w 295"/>
                  <a:gd name="T7" fmla="*/ 0 h 302"/>
                  <a:gd name="T8" fmla="*/ 0 w 295"/>
                  <a:gd name="T9" fmla="*/ 59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302">
                    <a:moveTo>
                      <a:pt x="0" y="59"/>
                    </a:moveTo>
                    <a:lnTo>
                      <a:pt x="231" y="302"/>
                    </a:lnTo>
                    <a:lnTo>
                      <a:pt x="295" y="248"/>
                    </a:lnTo>
                    <a:lnTo>
                      <a:pt x="71" y="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4" name="îśļíḍe">
                <a:extLst>
                  <a:ext uri="{FF2B5EF4-FFF2-40B4-BE49-F238E27FC236}">
                    <a16:creationId xmlns:a16="http://schemas.microsoft.com/office/drawing/2014/main" id="{E506A903-0C69-4748-98F4-8AD9D3147790}"/>
                  </a:ext>
                </a:extLst>
              </p:cNvPr>
              <p:cNvSpPr/>
              <p:nvPr/>
            </p:nvSpPr>
            <p:spPr bwMode="auto">
              <a:xfrm>
                <a:off x="9181625" y="3540570"/>
                <a:ext cx="81973" cy="81973"/>
              </a:xfrm>
              <a:custGeom>
                <a:avLst/>
                <a:gdLst>
                  <a:gd name="T0" fmla="*/ 49 w 50"/>
                  <a:gd name="T1" fmla="*/ 27 h 50"/>
                  <a:gd name="T2" fmla="*/ 23 w 50"/>
                  <a:gd name="T3" fmla="*/ 49 h 50"/>
                  <a:gd name="T4" fmla="*/ 1 w 50"/>
                  <a:gd name="T5" fmla="*/ 23 h 50"/>
                  <a:gd name="T6" fmla="*/ 27 w 50"/>
                  <a:gd name="T7" fmla="*/ 1 h 50"/>
                  <a:gd name="T8" fmla="*/ 49 w 50"/>
                  <a:gd name="T9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49" y="27"/>
                    </a:moveTo>
                    <a:cubicBezTo>
                      <a:pt x="48" y="40"/>
                      <a:pt x="36" y="50"/>
                      <a:pt x="23" y="49"/>
                    </a:cubicBezTo>
                    <a:cubicBezTo>
                      <a:pt x="10" y="48"/>
                      <a:pt x="0" y="36"/>
                      <a:pt x="1" y="23"/>
                    </a:cubicBezTo>
                    <a:cubicBezTo>
                      <a:pt x="2" y="10"/>
                      <a:pt x="13" y="0"/>
                      <a:pt x="27" y="1"/>
                    </a:cubicBezTo>
                    <a:cubicBezTo>
                      <a:pt x="40" y="2"/>
                      <a:pt x="50" y="13"/>
                      <a:pt x="49" y="27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5" name="ïṧ1ídè">
                <a:extLst>
                  <a:ext uri="{FF2B5EF4-FFF2-40B4-BE49-F238E27FC236}">
                    <a16:creationId xmlns:a16="http://schemas.microsoft.com/office/drawing/2014/main" id="{274DE67C-2F58-4E90-940B-AE67DA7FB34D}"/>
                  </a:ext>
                </a:extLst>
              </p:cNvPr>
              <p:cNvSpPr/>
              <p:nvPr/>
            </p:nvSpPr>
            <p:spPr bwMode="auto">
              <a:xfrm>
                <a:off x="10035393" y="2471450"/>
                <a:ext cx="604376" cy="605765"/>
              </a:xfrm>
              <a:custGeom>
                <a:avLst/>
                <a:gdLst>
                  <a:gd name="T0" fmla="*/ 361 w 368"/>
                  <a:gd name="T1" fmla="*/ 198 h 369"/>
                  <a:gd name="T2" fmla="*/ 171 w 368"/>
                  <a:gd name="T3" fmla="*/ 362 h 369"/>
                  <a:gd name="T4" fmla="*/ 7 w 368"/>
                  <a:gd name="T5" fmla="*/ 171 h 369"/>
                  <a:gd name="T6" fmla="*/ 197 w 368"/>
                  <a:gd name="T7" fmla="*/ 7 h 369"/>
                  <a:gd name="T8" fmla="*/ 361 w 368"/>
                  <a:gd name="T9" fmla="*/ 198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369">
                    <a:moveTo>
                      <a:pt x="361" y="198"/>
                    </a:moveTo>
                    <a:cubicBezTo>
                      <a:pt x="354" y="295"/>
                      <a:pt x="269" y="369"/>
                      <a:pt x="171" y="362"/>
                    </a:cubicBezTo>
                    <a:cubicBezTo>
                      <a:pt x="73" y="354"/>
                      <a:pt x="0" y="269"/>
                      <a:pt x="7" y="171"/>
                    </a:cubicBezTo>
                    <a:cubicBezTo>
                      <a:pt x="14" y="73"/>
                      <a:pt x="99" y="0"/>
                      <a:pt x="197" y="7"/>
                    </a:cubicBezTo>
                    <a:cubicBezTo>
                      <a:pt x="295" y="15"/>
                      <a:pt x="368" y="100"/>
                      <a:pt x="361" y="198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6" name="ísļîḑé">
                <a:extLst>
                  <a:ext uri="{FF2B5EF4-FFF2-40B4-BE49-F238E27FC236}">
                    <a16:creationId xmlns:a16="http://schemas.microsoft.com/office/drawing/2014/main" id="{11E40666-6571-4DF4-8585-15727905D9C6}"/>
                  </a:ext>
                </a:extLst>
              </p:cNvPr>
              <p:cNvSpPr/>
              <p:nvPr/>
            </p:nvSpPr>
            <p:spPr bwMode="auto">
              <a:xfrm>
                <a:off x="10112503" y="2548560"/>
                <a:ext cx="450156" cy="450156"/>
              </a:xfrm>
              <a:custGeom>
                <a:avLst/>
                <a:gdLst>
                  <a:gd name="T0" fmla="*/ 269 w 274"/>
                  <a:gd name="T1" fmla="*/ 147 h 274"/>
                  <a:gd name="T2" fmla="*/ 127 w 274"/>
                  <a:gd name="T3" fmla="*/ 269 h 274"/>
                  <a:gd name="T4" fmla="*/ 6 w 274"/>
                  <a:gd name="T5" fmla="*/ 128 h 274"/>
                  <a:gd name="T6" fmla="*/ 147 w 274"/>
                  <a:gd name="T7" fmla="*/ 6 h 274"/>
                  <a:gd name="T8" fmla="*/ 269 w 274"/>
                  <a:gd name="T9" fmla="*/ 14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4">
                    <a:moveTo>
                      <a:pt x="269" y="147"/>
                    </a:moveTo>
                    <a:cubicBezTo>
                      <a:pt x="263" y="220"/>
                      <a:pt x="200" y="274"/>
                      <a:pt x="127" y="269"/>
                    </a:cubicBezTo>
                    <a:cubicBezTo>
                      <a:pt x="55" y="263"/>
                      <a:pt x="0" y="200"/>
                      <a:pt x="6" y="128"/>
                    </a:cubicBezTo>
                    <a:cubicBezTo>
                      <a:pt x="11" y="55"/>
                      <a:pt x="74" y="0"/>
                      <a:pt x="147" y="6"/>
                    </a:cubicBezTo>
                    <a:cubicBezTo>
                      <a:pt x="219" y="11"/>
                      <a:pt x="274" y="75"/>
                      <a:pt x="269" y="147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7" name="ïṡlïďe">
                <a:extLst>
                  <a:ext uri="{FF2B5EF4-FFF2-40B4-BE49-F238E27FC236}">
                    <a16:creationId xmlns:a16="http://schemas.microsoft.com/office/drawing/2014/main" id="{1B5EF90D-662C-4705-A1FE-BAD463F9CC98}"/>
                  </a:ext>
                </a:extLst>
              </p:cNvPr>
              <p:cNvSpPr/>
              <p:nvPr/>
            </p:nvSpPr>
            <p:spPr bwMode="auto">
              <a:xfrm>
                <a:off x="10145848" y="2581210"/>
                <a:ext cx="384161" cy="386245"/>
              </a:xfrm>
              <a:custGeom>
                <a:avLst/>
                <a:gdLst>
                  <a:gd name="T0" fmla="*/ 230 w 234"/>
                  <a:gd name="T1" fmla="*/ 126 h 235"/>
                  <a:gd name="T2" fmla="*/ 109 w 234"/>
                  <a:gd name="T3" fmla="*/ 230 h 235"/>
                  <a:gd name="T4" fmla="*/ 4 w 234"/>
                  <a:gd name="T5" fmla="*/ 109 h 235"/>
                  <a:gd name="T6" fmla="*/ 125 w 234"/>
                  <a:gd name="T7" fmla="*/ 5 h 235"/>
                  <a:gd name="T8" fmla="*/ 230 w 234"/>
                  <a:gd name="T9" fmla="*/ 12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35">
                    <a:moveTo>
                      <a:pt x="230" y="126"/>
                    </a:moveTo>
                    <a:cubicBezTo>
                      <a:pt x="225" y="188"/>
                      <a:pt x="171" y="235"/>
                      <a:pt x="109" y="230"/>
                    </a:cubicBezTo>
                    <a:cubicBezTo>
                      <a:pt x="46" y="225"/>
                      <a:pt x="0" y="171"/>
                      <a:pt x="4" y="109"/>
                    </a:cubicBezTo>
                    <a:cubicBezTo>
                      <a:pt x="9" y="47"/>
                      <a:pt x="63" y="0"/>
                      <a:pt x="125" y="5"/>
                    </a:cubicBezTo>
                    <a:cubicBezTo>
                      <a:pt x="188" y="9"/>
                      <a:pt x="234" y="64"/>
                      <a:pt x="230" y="12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8" name="îṥ1îḋe">
                <a:extLst>
                  <a:ext uri="{FF2B5EF4-FFF2-40B4-BE49-F238E27FC236}">
                    <a16:creationId xmlns:a16="http://schemas.microsoft.com/office/drawing/2014/main" id="{F5990570-52C8-4643-94BD-D2AA1BAA2DBC}"/>
                  </a:ext>
                </a:extLst>
              </p:cNvPr>
              <p:cNvSpPr/>
              <p:nvPr/>
            </p:nvSpPr>
            <p:spPr bwMode="auto">
              <a:xfrm>
                <a:off x="10265333" y="2701391"/>
                <a:ext cx="144494" cy="144494"/>
              </a:xfrm>
              <a:custGeom>
                <a:avLst/>
                <a:gdLst>
                  <a:gd name="T0" fmla="*/ 86 w 88"/>
                  <a:gd name="T1" fmla="*/ 48 h 88"/>
                  <a:gd name="T2" fmla="*/ 41 w 88"/>
                  <a:gd name="T3" fmla="*/ 87 h 88"/>
                  <a:gd name="T4" fmla="*/ 2 w 88"/>
                  <a:gd name="T5" fmla="*/ 41 h 88"/>
                  <a:gd name="T6" fmla="*/ 47 w 88"/>
                  <a:gd name="T7" fmla="*/ 2 h 88"/>
                  <a:gd name="T8" fmla="*/ 86 w 88"/>
                  <a:gd name="T9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86" y="48"/>
                    </a:moveTo>
                    <a:cubicBezTo>
                      <a:pt x="85" y="71"/>
                      <a:pt x="64" y="88"/>
                      <a:pt x="41" y="87"/>
                    </a:cubicBezTo>
                    <a:cubicBezTo>
                      <a:pt x="18" y="85"/>
                      <a:pt x="0" y="65"/>
                      <a:pt x="2" y="41"/>
                    </a:cubicBezTo>
                    <a:cubicBezTo>
                      <a:pt x="3" y="18"/>
                      <a:pt x="24" y="0"/>
                      <a:pt x="47" y="2"/>
                    </a:cubicBezTo>
                    <a:cubicBezTo>
                      <a:pt x="71" y="4"/>
                      <a:pt x="88" y="24"/>
                      <a:pt x="86" y="48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9" name="ïśļiďè">
                <a:extLst>
                  <a:ext uri="{FF2B5EF4-FFF2-40B4-BE49-F238E27FC236}">
                    <a16:creationId xmlns:a16="http://schemas.microsoft.com/office/drawing/2014/main" id="{3A8217D1-BBB9-410B-A3B6-4ECF66C9B045}"/>
                  </a:ext>
                </a:extLst>
              </p:cNvPr>
              <p:cNvSpPr/>
              <p:nvPr/>
            </p:nvSpPr>
            <p:spPr bwMode="auto">
              <a:xfrm>
                <a:off x="10166688" y="2589546"/>
                <a:ext cx="203543" cy="209795"/>
              </a:xfrm>
              <a:custGeom>
                <a:avLst/>
                <a:gdLst>
                  <a:gd name="T0" fmla="*/ 0 w 293"/>
                  <a:gd name="T1" fmla="*/ 59 h 302"/>
                  <a:gd name="T2" fmla="*/ 230 w 293"/>
                  <a:gd name="T3" fmla="*/ 302 h 302"/>
                  <a:gd name="T4" fmla="*/ 293 w 293"/>
                  <a:gd name="T5" fmla="*/ 248 h 302"/>
                  <a:gd name="T6" fmla="*/ 71 w 293"/>
                  <a:gd name="T7" fmla="*/ 0 h 302"/>
                  <a:gd name="T8" fmla="*/ 0 w 293"/>
                  <a:gd name="T9" fmla="*/ 59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302">
                    <a:moveTo>
                      <a:pt x="0" y="59"/>
                    </a:moveTo>
                    <a:lnTo>
                      <a:pt x="230" y="302"/>
                    </a:lnTo>
                    <a:lnTo>
                      <a:pt x="293" y="248"/>
                    </a:lnTo>
                    <a:lnTo>
                      <a:pt x="71" y="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0" name="îś1iḓe">
                <a:extLst>
                  <a:ext uri="{FF2B5EF4-FFF2-40B4-BE49-F238E27FC236}">
                    <a16:creationId xmlns:a16="http://schemas.microsoft.com/office/drawing/2014/main" id="{BE2E9559-0A5C-4555-9C50-562DD7A268FF}"/>
                  </a:ext>
                </a:extLst>
              </p:cNvPr>
              <p:cNvSpPr/>
              <p:nvPr/>
            </p:nvSpPr>
            <p:spPr bwMode="auto">
              <a:xfrm>
                <a:off x="10296594" y="2732651"/>
                <a:ext cx="81973" cy="81973"/>
              </a:xfrm>
              <a:custGeom>
                <a:avLst/>
                <a:gdLst>
                  <a:gd name="T0" fmla="*/ 49 w 50"/>
                  <a:gd name="T1" fmla="*/ 27 h 50"/>
                  <a:gd name="T2" fmla="*/ 23 w 50"/>
                  <a:gd name="T3" fmla="*/ 49 h 50"/>
                  <a:gd name="T4" fmla="*/ 1 w 50"/>
                  <a:gd name="T5" fmla="*/ 24 h 50"/>
                  <a:gd name="T6" fmla="*/ 27 w 50"/>
                  <a:gd name="T7" fmla="*/ 1 h 50"/>
                  <a:gd name="T8" fmla="*/ 49 w 50"/>
                  <a:gd name="T9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49" y="27"/>
                    </a:moveTo>
                    <a:cubicBezTo>
                      <a:pt x="48" y="40"/>
                      <a:pt x="37" y="50"/>
                      <a:pt x="23" y="49"/>
                    </a:cubicBezTo>
                    <a:cubicBezTo>
                      <a:pt x="10" y="48"/>
                      <a:pt x="0" y="37"/>
                      <a:pt x="1" y="24"/>
                    </a:cubicBezTo>
                    <a:cubicBezTo>
                      <a:pt x="2" y="10"/>
                      <a:pt x="13" y="0"/>
                      <a:pt x="27" y="1"/>
                    </a:cubicBezTo>
                    <a:cubicBezTo>
                      <a:pt x="40" y="2"/>
                      <a:pt x="50" y="14"/>
                      <a:pt x="49" y="27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1" name="îšḻïḑê">
                <a:extLst>
                  <a:ext uri="{FF2B5EF4-FFF2-40B4-BE49-F238E27FC236}">
                    <a16:creationId xmlns:a16="http://schemas.microsoft.com/office/drawing/2014/main" id="{847B2D8F-A975-42C5-A058-FA761FECB8B3}"/>
                  </a:ext>
                </a:extLst>
              </p:cNvPr>
              <p:cNvSpPr/>
              <p:nvPr/>
            </p:nvSpPr>
            <p:spPr bwMode="auto">
              <a:xfrm>
                <a:off x="8749531" y="2308894"/>
                <a:ext cx="1344910" cy="1139283"/>
              </a:xfrm>
              <a:custGeom>
                <a:avLst/>
                <a:gdLst>
                  <a:gd name="T0" fmla="*/ 255 w 819"/>
                  <a:gd name="T1" fmla="*/ 419 h 694"/>
                  <a:gd name="T2" fmla="*/ 329 w 819"/>
                  <a:gd name="T3" fmla="*/ 449 h 694"/>
                  <a:gd name="T4" fmla="*/ 473 w 819"/>
                  <a:gd name="T5" fmla="*/ 612 h 694"/>
                  <a:gd name="T6" fmla="*/ 713 w 819"/>
                  <a:gd name="T7" fmla="*/ 428 h 694"/>
                  <a:gd name="T8" fmla="*/ 459 w 819"/>
                  <a:gd name="T9" fmla="*/ 62 h 694"/>
                  <a:gd name="T10" fmla="*/ 434 w 819"/>
                  <a:gd name="T11" fmla="*/ 30 h 694"/>
                  <a:gd name="T12" fmla="*/ 479 w 819"/>
                  <a:gd name="T13" fmla="*/ 33 h 694"/>
                  <a:gd name="T14" fmla="*/ 805 w 819"/>
                  <a:gd name="T15" fmla="*/ 197 h 694"/>
                  <a:gd name="T16" fmla="*/ 813 w 819"/>
                  <a:gd name="T17" fmla="*/ 406 h 694"/>
                  <a:gd name="T18" fmla="*/ 446 w 819"/>
                  <a:gd name="T19" fmla="*/ 694 h 694"/>
                  <a:gd name="T20" fmla="*/ 323 w 819"/>
                  <a:gd name="T21" fmla="*/ 651 h 694"/>
                  <a:gd name="T22" fmla="*/ 86 w 819"/>
                  <a:gd name="T23" fmla="*/ 636 h 694"/>
                  <a:gd name="T24" fmla="*/ 32 w 819"/>
                  <a:gd name="T25" fmla="*/ 457 h 694"/>
                  <a:gd name="T26" fmla="*/ 255 w 819"/>
                  <a:gd name="T27" fmla="*/ 419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9" h="694">
                    <a:moveTo>
                      <a:pt x="255" y="419"/>
                    </a:moveTo>
                    <a:cubicBezTo>
                      <a:pt x="255" y="419"/>
                      <a:pt x="305" y="428"/>
                      <a:pt x="329" y="449"/>
                    </a:cubicBezTo>
                    <a:cubicBezTo>
                      <a:pt x="353" y="470"/>
                      <a:pt x="463" y="606"/>
                      <a:pt x="473" y="612"/>
                    </a:cubicBezTo>
                    <a:cubicBezTo>
                      <a:pt x="484" y="617"/>
                      <a:pt x="691" y="463"/>
                      <a:pt x="713" y="428"/>
                    </a:cubicBezTo>
                    <a:cubicBezTo>
                      <a:pt x="735" y="393"/>
                      <a:pt x="724" y="117"/>
                      <a:pt x="459" y="62"/>
                    </a:cubicBezTo>
                    <a:cubicBezTo>
                      <a:pt x="459" y="62"/>
                      <a:pt x="427" y="59"/>
                      <a:pt x="434" y="30"/>
                    </a:cubicBezTo>
                    <a:cubicBezTo>
                      <a:pt x="442" y="0"/>
                      <a:pt x="479" y="33"/>
                      <a:pt x="479" y="33"/>
                    </a:cubicBezTo>
                    <a:cubicBezTo>
                      <a:pt x="479" y="33"/>
                      <a:pt x="676" y="54"/>
                      <a:pt x="805" y="197"/>
                    </a:cubicBezTo>
                    <a:cubicBezTo>
                      <a:pt x="805" y="197"/>
                      <a:pt x="819" y="389"/>
                      <a:pt x="813" y="406"/>
                    </a:cubicBezTo>
                    <a:cubicBezTo>
                      <a:pt x="807" y="422"/>
                      <a:pt x="516" y="648"/>
                      <a:pt x="446" y="694"/>
                    </a:cubicBezTo>
                    <a:cubicBezTo>
                      <a:pt x="446" y="694"/>
                      <a:pt x="387" y="644"/>
                      <a:pt x="323" y="651"/>
                    </a:cubicBezTo>
                    <a:cubicBezTo>
                      <a:pt x="260" y="658"/>
                      <a:pt x="106" y="654"/>
                      <a:pt x="86" y="636"/>
                    </a:cubicBezTo>
                    <a:cubicBezTo>
                      <a:pt x="65" y="617"/>
                      <a:pt x="0" y="513"/>
                      <a:pt x="32" y="457"/>
                    </a:cubicBezTo>
                    <a:cubicBezTo>
                      <a:pt x="64" y="401"/>
                      <a:pt x="255" y="419"/>
                      <a:pt x="255" y="41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2" name="íşļíḓê">
                <a:extLst>
                  <a:ext uri="{FF2B5EF4-FFF2-40B4-BE49-F238E27FC236}">
                    <a16:creationId xmlns:a16="http://schemas.microsoft.com/office/drawing/2014/main" id="{4A3B0197-81AD-4362-9D5B-CA74CF76BC54}"/>
                  </a:ext>
                </a:extLst>
              </p:cNvPr>
              <p:cNvSpPr/>
              <p:nvPr/>
            </p:nvSpPr>
            <p:spPr bwMode="auto">
              <a:xfrm>
                <a:off x="8714797" y="3016778"/>
                <a:ext cx="681486" cy="656477"/>
              </a:xfrm>
              <a:custGeom>
                <a:avLst/>
                <a:gdLst>
                  <a:gd name="T0" fmla="*/ 138 w 415"/>
                  <a:gd name="T1" fmla="*/ 76 h 400"/>
                  <a:gd name="T2" fmla="*/ 47 w 415"/>
                  <a:gd name="T3" fmla="*/ 364 h 400"/>
                  <a:gd name="T4" fmla="*/ 106 w 415"/>
                  <a:gd name="T5" fmla="*/ 390 h 400"/>
                  <a:gd name="T6" fmla="*/ 396 w 415"/>
                  <a:gd name="T7" fmla="*/ 192 h 400"/>
                  <a:gd name="T8" fmla="*/ 138 w 415"/>
                  <a:gd name="T9" fmla="*/ 7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400">
                    <a:moveTo>
                      <a:pt x="138" y="76"/>
                    </a:moveTo>
                    <a:cubicBezTo>
                      <a:pt x="90" y="93"/>
                      <a:pt x="0" y="252"/>
                      <a:pt x="47" y="364"/>
                    </a:cubicBezTo>
                    <a:cubicBezTo>
                      <a:pt x="47" y="364"/>
                      <a:pt x="77" y="400"/>
                      <a:pt x="106" y="390"/>
                    </a:cubicBezTo>
                    <a:cubicBezTo>
                      <a:pt x="134" y="380"/>
                      <a:pt x="377" y="218"/>
                      <a:pt x="396" y="192"/>
                    </a:cubicBezTo>
                    <a:cubicBezTo>
                      <a:pt x="415" y="167"/>
                      <a:pt x="355" y="0"/>
                      <a:pt x="138" y="76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3" name="íṧľîḓê">
                <a:extLst>
                  <a:ext uri="{FF2B5EF4-FFF2-40B4-BE49-F238E27FC236}">
                    <a16:creationId xmlns:a16="http://schemas.microsoft.com/office/drawing/2014/main" id="{39CCF1DA-00CA-46B0-9252-9FA9F2EF36C9}"/>
                  </a:ext>
                </a:extLst>
              </p:cNvPr>
              <p:cNvSpPr/>
              <p:nvPr/>
            </p:nvSpPr>
            <p:spPr bwMode="auto">
              <a:xfrm>
                <a:off x="8614762" y="2942446"/>
                <a:ext cx="658561" cy="200764"/>
              </a:xfrm>
              <a:custGeom>
                <a:avLst/>
                <a:gdLst>
                  <a:gd name="T0" fmla="*/ 384 w 401"/>
                  <a:gd name="T1" fmla="*/ 15 h 122"/>
                  <a:gd name="T2" fmla="*/ 119 w 401"/>
                  <a:gd name="T3" fmla="*/ 17 h 122"/>
                  <a:gd name="T4" fmla="*/ 15 w 401"/>
                  <a:gd name="T5" fmla="*/ 29 h 122"/>
                  <a:gd name="T6" fmla="*/ 111 w 401"/>
                  <a:gd name="T7" fmla="*/ 114 h 122"/>
                  <a:gd name="T8" fmla="*/ 380 w 401"/>
                  <a:gd name="T9" fmla="*/ 72 h 122"/>
                  <a:gd name="T10" fmla="*/ 384 w 401"/>
                  <a:gd name="T11" fmla="*/ 1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1" h="122">
                    <a:moveTo>
                      <a:pt x="384" y="15"/>
                    </a:moveTo>
                    <a:cubicBezTo>
                      <a:pt x="371" y="0"/>
                      <a:pt x="185" y="12"/>
                      <a:pt x="119" y="17"/>
                    </a:cubicBezTo>
                    <a:cubicBezTo>
                      <a:pt x="52" y="22"/>
                      <a:pt x="26" y="5"/>
                      <a:pt x="15" y="29"/>
                    </a:cubicBezTo>
                    <a:cubicBezTo>
                      <a:pt x="0" y="58"/>
                      <a:pt x="55" y="106"/>
                      <a:pt x="111" y="114"/>
                    </a:cubicBezTo>
                    <a:cubicBezTo>
                      <a:pt x="168" y="122"/>
                      <a:pt x="361" y="84"/>
                      <a:pt x="380" y="72"/>
                    </a:cubicBezTo>
                    <a:cubicBezTo>
                      <a:pt x="399" y="60"/>
                      <a:pt x="401" y="35"/>
                      <a:pt x="384" y="15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4" name="i$ļïḑê">
                <a:extLst>
                  <a:ext uri="{FF2B5EF4-FFF2-40B4-BE49-F238E27FC236}">
                    <a16:creationId xmlns:a16="http://schemas.microsoft.com/office/drawing/2014/main" id="{BC459141-86E1-491F-9CF3-9E5DA09BF48A}"/>
                  </a:ext>
                </a:extLst>
              </p:cNvPr>
              <p:cNvSpPr/>
              <p:nvPr/>
            </p:nvSpPr>
            <p:spPr bwMode="auto">
              <a:xfrm>
                <a:off x="9997880" y="2412402"/>
                <a:ext cx="540465" cy="556443"/>
              </a:xfrm>
              <a:custGeom>
                <a:avLst/>
                <a:gdLst>
                  <a:gd name="T0" fmla="*/ 41 w 329"/>
                  <a:gd name="T1" fmla="*/ 339 h 339"/>
                  <a:gd name="T2" fmla="*/ 25 w 329"/>
                  <a:gd name="T3" fmla="*/ 133 h 339"/>
                  <a:gd name="T4" fmla="*/ 187 w 329"/>
                  <a:gd name="T5" fmla="*/ 5 h 339"/>
                  <a:gd name="T6" fmla="*/ 329 w 329"/>
                  <a:gd name="T7" fmla="*/ 63 h 339"/>
                  <a:gd name="T8" fmla="*/ 191 w 329"/>
                  <a:gd name="T9" fmla="*/ 167 h 339"/>
                  <a:gd name="T10" fmla="*/ 94 w 329"/>
                  <a:gd name="T11" fmla="*/ 305 h 339"/>
                  <a:gd name="T12" fmla="*/ 41 w 329"/>
                  <a:gd name="T13" fmla="*/ 33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" h="339">
                    <a:moveTo>
                      <a:pt x="41" y="339"/>
                    </a:moveTo>
                    <a:cubicBezTo>
                      <a:pt x="41" y="339"/>
                      <a:pt x="0" y="178"/>
                      <a:pt x="25" y="133"/>
                    </a:cubicBezTo>
                    <a:cubicBezTo>
                      <a:pt x="50" y="87"/>
                      <a:pt x="94" y="12"/>
                      <a:pt x="187" y="5"/>
                    </a:cubicBezTo>
                    <a:cubicBezTo>
                      <a:pt x="249" y="0"/>
                      <a:pt x="305" y="29"/>
                      <a:pt x="329" y="63"/>
                    </a:cubicBezTo>
                    <a:cubicBezTo>
                      <a:pt x="329" y="63"/>
                      <a:pt x="239" y="136"/>
                      <a:pt x="191" y="167"/>
                    </a:cubicBezTo>
                    <a:cubicBezTo>
                      <a:pt x="143" y="198"/>
                      <a:pt x="74" y="244"/>
                      <a:pt x="94" y="305"/>
                    </a:cubicBezTo>
                    <a:cubicBezTo>
                      <a:pt x="94" y="305"/>
                      <a:pt x="82" y="325"/>
                      <a:pt x="41" y="339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5" name="ïśliďe">
                <a:extLst>
                  <a:ext uri="{FF2B5EF4-FFF2-40B4-BE49-F238E27FC236}">
                    <a16:creationId xmlns:a16="http://schemas.microsoft.com/office/drawing/2014/main" id="{A2191350-5834-4544-98CE-B49C6A84C952}"/>
                  </a:ext>
                </a:extLst>
              </p:cNvPr>
              <p:cNvSpPr/>
              <p:nvPr/>
            </p:nvSpPr>
            <p:spPr bwMode="auto">
              <a:xfrm>
                <a:off x="9524799" y="3458597"/>
                <a:ext cx="59048" cy="163946"/>
              </a:xfrm>
              <a:custGeom>
                <a:avLst/>
                <a:gdLst>
                  <a:gd name="T0" fmla="*/ 6 w 36"/>
                  <a:gd name="T1" fmla="*/ 16 h 100"/>
                  <a:gd name="T2" fmla="*/ 21 w 36"/>
                  <a:gd name="T3" fmla="*/ 90 h 100"/>
                  <a:gd name="T4" fmla="*/ 36 w 36"/>
                  <a:gd name="T5" fmla="*/ 90 h 100"/>
                  <a:gd name="T6" fmla="*/ 18 w 36"/>
                  <a:gd name="T7" fmla="*/ 8 h 100"/>
                  <a:gd name="T8" fmla="*/ 6 w 36"/>
                  <a:gd name="T9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0">
                    <a:moveTo>
                      <a:pt x="6" y="16"/>
                    </a:moveTo>
                    <a:cubicBezTo>
                      <a:pt x="20" y="38"/>
                      <a:pt x="20" y="64"/>
                      <a:pt x="21" y="90"/>
                    </a:cubicBezTo>
                    <a:cubicBezTo>
                      <a:pt x="21" y="100"/>
                      <a:pt x="36" y="100"/>
                      <a:pt x="36" y="90"/>
                    </a:cubicBezTo>
                    <a:cubicBezTo>
                      <a:pt x="35" y="61"/>
                      <a:pt x="35" y="33"/>
                      <a:pt x="18" y="8"/>
                    </a:cubicBezTo>
                    <a:cubicBezTo>
                      <a:pt x="13" y="0"/>
                      <a:pt x="0" y="8"/>
                      <a:pt x="6" y="1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6" name="îṧḷiḋê">
                <a:extLst>
                  <a:ext uri="{FF2B5EF4-FFF2-40B4-BE49-F238E27FC236}">
                    <a16:creationId xmlns:a16="http://schemas.microsoft.com/office/drawing/2014/main" id="{AB115250-0405-4A12-8598-9C99688C0983}"/>
                  </a:ext>
                </a:extLst>
              </p:cNvPr>
              <p:cNvSpPr/>
              <p:nvPr/>
            </p:nvSpPr>
            <p:spPr bwMode="auto">
              <a:xfrm>
                <a:off x="9582458" y="3458597"/>
                <a:ext cx="47239" cy="124349"/>
              </a:xfrm>
              <a:custGeom>
                <a:avLst/>
                <a:gdLst>
                  <a:gd name="T0" fmla="*/ 5 w 29"/>
                  <a:gd name="T1" fmla="*/ 16 h 76"/>
                  <a:gd name="T2" fmla="*/ 14 w 29"/>
                  <a:gd name="T3" fmla="*/ 66 h 76"/>
                  <a:gd name="T4" fmla="*/ 29 w 29"/>
                  <a:gd name="T5" fmla="*/ 66 h 76"/>
                  <a:gd name="T6" fmla="*/ 17 w 29"/>
                  <a:gd name="T7" fmla="*/ 8 h 76"/>
                  <a:gd name="T8" fmla="*/ 5 w 29"/>
                  <a:gd name="T9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6">
                    <a:moveTo>
                      <a:pt x="5" y="16"/>
                    </a:moveTo>
                    <a:cubicBezTo>
                      <a:pt x="13" y="31"/>
                      <a:pt x="13" y="49"/>
                      <a:pt x="14" y="66"/>
                    </a:cubicBezTo>
                    <a:cubicBezTo>
                      <a:pt x="14" y="76"/>
                      <a:pt x="29" y="76"/>
                      <a:pt x="29" y="66"/>
                    </a:cubicBezTo>
                    <a:cubicBezTo>
                      <a:pt x="28" y="46"/>
                      <a:pt x="28" y="26"/>
                      <a:pt x="17" y="8"/>
                    </a:cubicBezTo>
                    <a:cubicBezTo>
                      <a:pt x="13" y="0"/>
                      <a:pt x="0" y="7"/>
                      <a:pt x="5" y="1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7" name="işḻíḋè">
                <a:extLst>
                  <a:ext uri="{FF2B5EF4-FFF2-40B4-BE49-F238E27FC236}">
                    <a16:creationId xmlns:a16="http://schemas.microsoft.com/office/drawing/2014/main" id="{67A16B60-4489-40E6-A2A7-B91A485019EF}"/>
                  </a:ext>
                </a:extLst>
              </p:cNvPr>
              <p:cNvSpPr/>
              <p:nvPr/>
            </p:nvSpPr>
            <p:spPr bwMode="auto">
              <a:xfrm>
                <a:off x="8872490" y="3709378"/>
                <a:ext cx="125043" cy="136853"/>
              </a:xfrm>
              <a:custGeom>
                <a:avLst/>
                <a:gdLst>
                  <a:gd name="T0" fmla="*/ 5 w 76"/>
                  <a:gd name="T1" fmla="*/ 17 h 83"/>
                  <a:gd name="T2" fmla="*/ 58 w 76"/>
                  <a:gd name="T3" fmla="*/ 76 h 83"/>
                  <a:gd name="T4" fmla="*/ 68 w 76"/>
                  <a:gd name="T5" fmla="*/ 66 h 83"/>
                  <a:gd name="T6" fmla="*/ 17 w 76"/>
                  <a:gd name="T7" fmla="*/ 9 h 83"/>
                  <a:gd name="T8" fmla="*/ 5 w 76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83">
                    <a:moveTo>
                      <a:pt x="5" y="17"/>
                    </a:moveTo>
                    <a:cubicBezTo>
                      <a:pt x="17" y="41"/>
                      <a:pt x="38" y="58"/>
                      <a:pt x="58" y="76"/>
                    </a:cubicBezTo>
                    <a:cubicBezTo>
                      <a:pt x="65" y="83"/>
                      <a:pt x="76" y="72"/>
                      <a:pt x="68" y="66"/>
                    </a:cubicBezTo>
                    <a:cubicBezTo>
                      <a:pt x="49" y="49"/>
                      <a:pt x="30" y="32"/>
                      <a:pt x="17" y="9"/>
                    </a:cubicBezTo>
                    <a:cubicBezTo>
                      <a:pt x="13" y="0"/>
                      <a:pt x="0" y="8"/>
                      <a:pt x="5" y="17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8" name="îṥļîḑe">
                <a:extLst>
                  <a:ext uri="{FF2B5EF4-FFF2-40B4-BE49-F238E27FC236}">
                    <a16:creationId xmlns:a16="http://schemas.microsoft.com/office/drawing/2014/main" id="{5B314BC0-ACA4-4628-BDDA-CB33F3A82446}"/>
                  </a:ext>
                </a:extLst>
              </p:cNvPr>
              <p:cNvSpPr/>
              <p:nvPr/>
            </p:nvSpPr>
            <p:spPr bwMode="auto">
              <a:xfrm>
                <a:off x="8838450" y="3757312"/>
                <a:ext cx="85446" cy="95172"/>
              </a:xfrm>
              <a:custGeom>
                <a:avLst/>
                <a:gdLst>
                  <a:gd name="T0" fmla="*/ 6 w 52"/>
                  <a:gd name="T1" fmla="*/ 16 h 58"/>
                  <a:gd name="T2" fmla="*/ 36 w 52"/>
                  <a:gd name="T3" fmla="*/ 52 h 58"/>
                  <a:gd name="T4" fmla="*/ 44 w 52"/>
                  <a:gd name="T5" fmla="*/ 39 h 58"/>
                  <a:gd name="T6" fmla="*/ 18 w 52"/>
                  <a:gd name="T7" fmla="*/ 8 h 58"/>
                  <a:gd name="T8" fmla="*/ 6 w 52"/>
                  <a:gd name="T9" fmla="*/ 1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8">
                    <a:moveTo>
                      <a:pt x="6" y="16"/>
                    </a:moveTo>
                    <a:cubicBezTo>
                      <a:pt x="14" y="29"/>
                      <a:pt x="23" y="43"/>
                      <a:pt x="36" y="52"/>
                    </a:cubicBezTo>
                    <a:cubicBezTo>
                      <a:pt x="44" y="58"/>
                      <a:pt x="52" y="45"/>
                      <a:pt x="44" y="39"/>
                    </a:cubicBezTo>
                    <a:cubicBezTo>
                      <a:pt x="33" y="32"/>
                      <a:pt x="26" y="19"/>
                      <a:pt x="18" y="8"/>
                    </a:cubicBezTo>
                    <a:cubicBezTo>
                      <a:pt x="13" y="0"/>
                      <a:pt x="0" y="8"/>
                      <a:pt x="6" y="1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9" name="ï$ļidé">
                <a:extLst>
                  <a:ext uri="{FF2B5EF4-FFF2-40B4-BE49-F238E27FC236}">
                    <a16:creationId xmlns:a16="http://schemas.microsoft.com/office/drawing/2014/main" id="{C3223789-71B1-40E2-BBA5-7C1C2328F4BD}"/>
                  </a:ext>
                </a:extLst>
              </p:cNvPr>
              <p:cNvSpPr/>
              <p:nvPr/>
            </p:nvSpPr>
            <p:spPr bwMode="auto">
              <a:xfrm>
                <a:off x="10119450" y="3029282"/>
                <a:ext cx="109760" cy="67384"/>
              </a:xfrm>
              <a:custGeom>
                <a:avLst/>
                <a:gdLst>
                  <a:gd name="T0" fmla="*/ 8 w 67"/>
                  <a:gd name="T1" fmla="*/ 17 h 41"/>
                  <a:gd name="T2" fmla="*/ 54 w 67"/>
                  <a:gd name="T3" fmla="*/ 38 h 41"/>
                  <a:gd name="T4" fmla="*/ 58 w 67"/>
                  <a:gd name="T5" fmla="*/ 24 h 41"/>
                  <a:gd name="T6" fmla="*/ 16 w 67"/>
                  <a:gd name="T7" fmla="*/ 4 h 41"/>
                  <a:gd name="T8" fmla="*/ 8 w 67"/>
                  <a:gd name="T9" fmla="*/ 1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8" y="17"/>
                    </a:moveTo>
                    <a:cubicBezTo>
                      <a:pt x="23" y="26"/>
                      <a:pt x="38" y="34"/>
                      <a:pt x="54" y="38"/>
                    </a:cubicBezTo>
                    <a:cubicBezTo>
                      <a:pt x="63" y="41"/>
                      <a:pt x="67" y="26"/>
                      <a:pt x="58" y="24"/>
                    </a:cubicBezTo>
                    <a:cubicBezTo>
                      <a:pt x="43" y="20"/>
                      <a:pt x="29" y="12"/>
                      <a:pt x="16" y="4"/>
                    </a:cubicBezTo>
                    <a:cubicBezTo>
                      <a:pt x="7" y="0"/>
                      <a:pt x="0" y="13"/>
                      <a:pt x="8" y="17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0" name="íṧliḓè">
                <a:extLst>
                  <a:ext uri="{FF2B5EF4-FFF2-40B4-BE49-F238E27FC236}">
                    <a16:creationId xmlns:a16="http://schemas.microsoft.com/office/drawing/2014/main" id="{783322EC-4423-43C4-A3C6-9CF380709314}"/>
                  </a:ext>
                </a:extLst>
              </p:cNvPr>
              <p:cNvSpPr/>
              <p:nvPr/>
            </p:nvSpPr>
            <p:spPr bwMode="auto">
              <a:xfrm>
                <a:off x="10106251" y="3085551"/>
                <a:ext cx="90309" cy="49323"/>
              </a:xfrm>
              <a:custGeom>
                <a:avLst/>
                <a:gdLst>
                  <a:gd name="T0" fmla="*/ 8 w 55"/>
                  <a:gd name="T1" fmla="*/ 17 h 30"/>
                  <a:gd name="T2" fmla="*/ 42 w 55"/>
                  <a:gd name="T3" fmla="*/ 28 h 30"/>
                  <a:gd name="T4" fmla="*/ 46 w 55"/>
                  <a:gd name="T5" fmla="*/ 14 h 30"/>
                  <a:gd name="T6" fmla="*/ 16 w 55"/>
                  <a:gd name="T7" fmla="*/ 4 h 30"/>
                  <a:gd name="T8" fmla="*/ 8 w 55"/>
                  <a:gd name="T9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30">
                    <a:moveTo>
                      <a:pt x="8" y="17"/>
                    </a:moveTo>
                    <a:cubicBezTo>
                      <a:pt x="19" y="23"/>
                      <a:pt x="30" y="26"/>
                      <a:pt x="42" y="28"/>
                    </a:cubicBezTo>
                    <a:cubicBezTo>
                      <a:pt x="51" y="30"/>
                      <a:pt x="55" y="15"/>
                      <a:pt x="46" y="14"/>
                    </a:cubicBezTo>
                    <a:cubicBezTo>
                      <a:pt x="36" y="12"/>
                      <a:pt x="25" y="10"/>
                      <a:pt x="16" y="4"/>
                    </a:cubicBezTo>
                    <a:cubicBezTo>
                      <a:pt x="7" y="0"/>
                      <a:pt x="0" y="13"/>
                      <a:pt x="8" y="17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1" name="î$1íḓê">
                <a:extLst>
                  <a:ext uri="{FF2B5EF4-FFF2-40B4-BE49-F238E27FC236}">
                    <a16:creationId xmlns:a16="http://schemas.microsoft.com/office/drawing/2014/main" id="{63097A92-A79C-4F71-8ECE-9FF4450458C0}"/>
                  </a:ext>
                </a:extLst>
              </p:cNvPr>
              <p:cNvSpPr/>
              <p:nvPr/>
            </p:nvSpPr>
            <p:spPr bwMode="auto">
              <a:xfrm>
                <a:off x="10639769" y="2624281"/>
                <a:ext cx="47933" cy="118096"/>
              </a:xfrm>
              <a:custGeom>
                <a:avLst/>
                <a:gdLst>
                  <a:gd name="T0" fmla="*/ 5 w 29"/>
                  <a:gd name="T1" fmla="*/ 16 h 72"/>
                  <a:gd name="T2" fmla="*/ 14 w 29"/>
                  <a:gd name="T3" fmla="*/ 62 h 72"/>
                  <a:gd name="T4" fmla="*/ 29 w 29"/>
                  <a:gd name="T5" fmla="*/ 62 h 72"/>
                  <a:gd name="T6" fmla="*/ 17 w 29"/>
                  <a:gd name="T7" fmla="*/ 8 h 72"/>
                  <a:gd name="T8" fmla="*/ 5 w 29"/>
                  <a:gd name="T9" fmla="*/ 1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2">
                    <a:moveTo>
                      <a:pt x="5" y="16"/>
                    </a:moveTo>
                    <a:cubicBezTo>
                      <a:pt x="12" y="30"/>
                      <a:pt x="13" y="46"/>
                      <a:pt x="14" y="62"/>
                    </a:cubicBezTo>
                    <a:cubicBezTo>
                      <a:pt x="14" y="72"/>
                      <a:pt x="29" y="72"/>
                      <a:pt x="29" y="62"/>
                    </a:cubicBezTo>
                    <a:cubicBezTo>
                      <a:pt x="28" y="43"/>
                      <a:pt x="26" y="25"/>
                      <a:pt x="17" y="8"/>
                    </a:cubicBezTo>
                    <a:cubicBezTo>
                      <a:pt x="13" y="0"/>
                      <a:pt x="0" y="7"/>
                      <a:pt x="5" y="1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2" name="iśľîḋê">
                <a:extLst>
                  <a:ext uri="{FF2B5EF4-FFF2-40B4-BE49-F238E27FC236}">
                    <a16:creationId xmlns:a16="http://schemas.microsoft.com/office/drawing/2014/main" id="{6533ED5D-8D7C-46AA-ACC4-4C68573AE515}"/>
                  </a:ext>
                </a:extLst>
              </p:cNvPr>
              <p:cNvSpPr/>
              <p:nvPr/>
            </p:nvSpPr>
            <p:spPr bwMode="auto">
              <a:xfrm>
                <a:off x="10695343" y="2608998"/>
                <a:ext cx="44460" cy="110455"/>
              </a:xfrm>
              <a:custGeom>
                <a:avLst/>
                <a:gdLst>
                  <a:gd name="T0" fmla="*/ 4 w 27"/>
                  <a:gd name="T1" fmla="*/ 13 h 67"/>
                  <a:gd name="T2" fmla="*/ 12 w 27"/>
                  <a:gd name="T3" fmla="*/ 57 h 67"/>
                  <a:gd name="T4" fmla="*/ 27 w 27"/>
                  <a:gd name="T5" fmla="*/ 57 h 67"/>
                  <a:gd name="T6" fmla="*/ 18 w 27"/>
                  <a:gd name="T7" fmla="*/ 9 h 67"/>
                  <a:gd name="T8" fmla="*/ 4 w 27"/>
                  <a:gd name="T9" fmla="*/ 1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7">
                    <a:moveTo>
                      <a:pt x="4" y="13"/>
                    </a:moveTo>
                    <a:cubicBezTo>
                      <a:pt x="9" y="27"/>
                      <a:pt x="11" y="42"/>
                      <a:pt x="12" y="57"/>
                    </a:cubicBezTo>
                    <a:cubicBezTo>
                      <a:pt x="12" y="67"/>
                      <a:pt x="27" y="67"/>
                      <a:pt x="27" y="57"/>
                    </a:cubicBezTo>
                    <a:cubicBezTo>
                      <a:pt x="26" y="40"/>
                      <a:pt x="24" y="24"/>
                      <a:pt x="18" y="9"/>
                    </a:cubicBezTo>
                    <a:cubicBezTo>
                      <a:pt x="15" y="0"/>
                      <a:pt x="0" y="4"/>
                      <a:pt x="4" y="1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3" name="iṧḻíḍe">
                <a:extLst>
                  <a:ext uri="{FF2B5EF4-FFF2-40B4-BE49-F238E27FC236}">
                    <a16:creationId xmlns:a16="http://schemas.microsoft.com/office/drawing/2014/main" id="{AA7C9E70-E7E0-4667-A845-3B6FC56969F3}"/>
                  </a:ext>
                </a:extLst>
              </p:cNvPr>
              <p:cNvSpPr/>
              <p:nvPr/>
            </p:nvSpPr>
            <p:spPr bwMode="auto">
              <a:xfrm>
                <a:off x="9453941" y="2709032"/>
                <a:ext cx="277874" cy="187565"/>
              </a:xfrm>
              <a:custGeom>
                <a:avLst/>
                <a:gdLst>
                  <a:gd name="T0" fmla="*/ 39 w 169"/>
                  <a:gd name="T1" fmla="*/ 48 h 114"/>
                  <a:gd name="T2" fmla="*/ 85 w 169"/>
                  <a:gd name="T3" fmla="*/ 51 h 114"/>
                  <a:gd name="T4" fmla="*/ 135 w 169"/>
                  <a:gd name="T5" fmla="*/ 5 h 114"/>
                  <a:gd name="T6" fmla="*/ 169 w 169"/>
                  <a:gd name="T7" fmla="*/ 32 h 114"/>
                  <a:gd name="T8" fmla="*/ 75 w 169"/>
                  <a:gd name="T9" fmla="*/ 103 h 114"/>
                  <a:gd name="T10" fmla="*/ 57 w 169"/>
                  <a:gd name="T11" fmla="*/ 101 h 114"/>
                  <a:gd name="T12" fmla="*/ 46 w 169"/>
                  <a:gd name="T13" fmla="*/ 108 h 114"/>
                  <a:gd name="T14" fmla="*/ 6 w 169"/>
                  <a:gd name="T15" fmla="*/ 106 h 114"/>
                  <a:gd name="T16" fmla="*/ 9 w 169"/>
                  <a:gd name="T17" fmla="*/ 53 h 114"/>
                  <a:gd name="T18" fmla="*/ 39 w 169"/>
                  <a:gd name="T19" fmla="*/ 4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9" h="114">
                    <a:moveTo>
                      <a:pt x="39" y="48"/>
                    </a:moveTo>
                    <a:cubicBezTo>
                      <a:pt x="39" y="48"/>
                      <a:pt x="73" y="53"/>
                      <a:pt x="85" y="51"/>
                    </a:cubicBezTo>
                    <a:cubicBezTo>
                      <a:pt x="98" y="48"/>
                      <a:pt x="128" y="10"/>
                      <a:pt x="135" y="5"/>
                    </a:cubicBezTo>
                    <a:cubicBezTo>
                      <a:pt x="143" y="0"/>
                      <a:pt x="169" y="32"/>
                      <a:pt x="169" y="32"/>
                    </a:cubicBezTo>
                    <a:cubicBezTo>
                      <a:pt x="169" y="32"/>
                      <a:pt x="91" y="96"/>
                      <a:pt x="75" y="103"/>
                    </a:cubicBezTo>
                    <a:cubicBezTo>
                      <a:pt x="57" y="101"/>
                      <a:pt x="57" y="101"/>
                      <a:pt x="57" y="101"/>
                    </a:cubicBezTo>
                    <a:cubicBezTo>
                      <a:pt x="46" y="108"/>
                      <a:pt x="46" y="108"/>
                      <a:pt x="46" y="108"/>
                    </a:cubicBezTo>
                    <a:cubicBezTo>
                      <a:pt x="46" y="108"/>
                      <a:pt x="12" y="114"/>
                      <a:pt x="6" y="106"/>
                    </a:cubicBezTo>
                    <a:cubicBezTo>
                      <a:pt x="0" y="97"/>
                      <a:pt x="9" y="53"/>
                      <a:pt x="9" y="53"/>
                    </a:cubicBezTo>
                    <a:cubicBezTo>
                      <a:pt x="9" y="53"/>
                      <a:pt x="28" y="47"/>
                      <a:pt x="39" y="48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4" name="iśḷiḋé">
                <a:extLst>
                  <a:ext uri="{FF2B5EF4-FFF2-40B4-BE49-F238E27FC236}">
                    <a16:creationId xmlns:a16="http://schemas.microsoft.com/office/drawing/2014/main" id="{5BA5FDC9-C417-4BFF-9EF3-22AC6DCF328A}"/>
                  </a:ext>
                </a:extLst>
              </p:cNvPr>
              <p:cNvSpPr/>
              <p:nvPr/>
            </p:nvSpPr>
            <p:spPr bwMode="auto">
              <a:xfrm>
                <a:off x="8762730" y="2530498"/>
                <a:ext cx="771795" cy="288989"/>
              </a:xfrm>
              <a:custGeom>
                <a:avLst/>
                <a:gdLst>
                  <a:gd name="T0" fmla="*/ 161 w 470"/>
                  <a:gd name="T1" fmla="*/ 119 h 176"/>
                  <a:gd name="T2" fmla="*/ 362 w 470"/>
                  <a:gd name="T3" fmla="*/ 14 h 176"/>
                  <a:gd name="T4" fmla="*/ 470 w 470"/>
                  <a:gd name="T5" fmla="*/ 157 h 176"/>
                  <a:gd name="T6" fmla="*/ 428 w 470"/>
                  <a:gd name="T7" fmla="*/ 173 h 176"/>
                  <a:gd name="T8" fmla="*/ 360 w 470"/>
                  <a:gd name="T9" fmla="*/ 52 h 176"/>
                  <a:gd name="T10" fmla="*/ 169 w 470"/>
                  <a:gd name="T11" fmla="*/ 157 h 176"/>
                  <a:gd name="T12" fmla="*/ 161 w 470"/>
                  <a:gd name="T13" fmla="*/ 11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0" h="176">
                    <a:moveTo>
                      <a:pt x="161" y="119"/>
                    </a:moveTo>
                    <a:cubicBezTo>
                      <a:pt x="161" y="119"/>
                      <a:pt x="287" y="0"/>
                      <a:pt x="362" y="14"/>
                    </a:cubicBezTo>
                    <a:cubicBezTo>
                      <a:pt x="437" y="27"/>
                      <a:pt x="461" y="111"/>
                      <a:pt x="470" y="157"/>
                    </a:cubicBezTo>
                    <a:cubicBezTo>
                      <a:pt x="470" y="157"/>
                      <a:pt x="442" y="176"/>
                      <a:pt x="428" y="173"/>
                    </a:cubicBezTo>
                    <a:cubicBezTo>
                      <a:pt x="428" y="173"/>
                      <a:pt x="414" y="48"/>
                      <a:pt x="360" y="52"/>
                    </a:cubicBezTo>
                    <a:cubicBezTo>
                      <a:pt x="305" y="57"/>
                      <a:pt x="180" y="151"/>
                      <a:pt x="169" y="157"/>
                    </a:cubicBezTo>
                    <a:cubicBezTo>
                      <a:pt x="158" y="164"/>
                      <a:pt x="0" y="139"/>
                      <a:pt x="161" y="119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5" name="îṩḷiḑè">
                <a:extLst>
                  <a:ext uri="{FF2B5EF4-FFF2-40B4-BE49-F238E27FC236}">
                    <a16:creationId xmlns:a16="http://schemas.microsoft.com/office/drawing/2014/main" id="{D9C2601F-F6B0-40F2-8DD1-E3BFE33B7A70}"/>
                  </a:ext>
                </a:extLst>
              </p:cNvPr>
              <p:cNvSpPr/>
              <p:nvPr/>
            </p:nvSpPr>
            <p:spPr bwMode="auto">
              <a:xfrm>
                <a:off x="9556060" y="2842412"/>
                <a:ext cx="248003" cy="336922"/>
              </a:xfrm>
              <a:custGeom>
                <a:avLst/>
                <a:gdLst>
                  <a:gd name="T0" fmla="*/ 43 w 151"/>
                  <a:gd name="T1" fmla="*/ 126 h 205"/>
                  <a:gd name="T2" fmla="*/ 82 w 151"/>
                  <a:gd name="T3" fmla="*/ 103 h 205"/>
                  <a:gd name="T4" fmla="*/ 87 w 151"/>
                  <a:gd name="T5" fmla="*/ 24 h 205"/>
                  <a:gd name="T6" fmla="*/ 143 w 151"/>
                  <a:gd name="T7" fmla="*/ 15 h 205"/>
                  <a:gd name="T8" fmla="*/ 113 w 151"/>
                  <a:gd name="T9" fmla="*/ 156 h 205"/>
                  <a:gd name="T10" fmla="*/ 97 w 151"/>
                  <a:gd name="T11" fmla="*/ 155 h 205"/>
                  <a:gd name="T12" fmla="*/ 95 w 151"/>
                  <a:gd name="T13" fmla="*/ 183 h 205"/>
                  <a:gd name="T14" fmla="*/ 38 w 151"/>
                  <a:gd name="T15" fmla="*/ 205 h 205"/>
                  <a:gd name="T16" fmla="*/ 6 w 151"/>
                  <a:gd name="T17" fmla="*/ 153 h 205"/>
                  <a:gd name="T18" fmla="*/ 43 w 151"/>
                  <a:gd name="T19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1" h="205">
                    <a:moveTo>
                      <a:pt x="43" y="126"/>
                    </a:moveTo>
                    <a:cubicBezTo>
                      <a:pt x="43" y="126"/>
                      <a:pt x="74" y="117"/>
                      <a:pt x="82" y="103"/>
                    </a:cubicBezTo>
                    <a:cubicBezTo>
                      <a:pt x="90" y="89"/>
                      <a:pt x="97" y="41"/>
                      <a:pt x="87" y="24"/>
                    </a:cubicBezTo>
                    <a:cubicBezTo>
                      <a:pt x="87" y="24"/>
                      <a:pt x="130" y="0"/>
                      <a:pt x="143" y="15"/>
                    </a:cubicBezTo>
                    <a:cubicBezTo>
                      <a:pt x="143" y="15"/>
                      <a:pt x="151" y="126"/>
                      <a:pt x="113" y="156"/>
                    </a:cubicBezTo>
                    <a:cubicBezTo>
                      <a:pt x="97" y="155"/>
                      <a:pt x="97" y="155"/>
                      <a:pt x="97" y="155"/>
                    </a:cubicBezTo>
                    <a:cubicBezTo>
                      <a:pt x="97" y="155"/>
                      <a:pt x="106" y="177"/>
                      <a:pt x="95" y="183"/>
                    </a:cubicBezTo>
                    <a:cubicBezTo>
                      <a:pt x="84" y="190"/>
                      <a:pt x="41" y="205"/>
                      <a:pt x="38" y="205"/>
                    </a:cubicBezTo>
                    <a:cubicBezTo>
                      <a:pt x="38" y="205"/>
                      <a:pt x="13" y="166"/>
                      <a:pt x="6" y="153"/>
                    </a:cubicBezTo>
                    <a:cubicBezTo>
                      <a:pt x="0" y="141"/>
                      <a:pt x="43" y="126"/>
                      <a:pt x="43" y="126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6" name="îslîḓe">
                <a:extLst>
                  <a:ext uri="{FF2B5EF4-FFF2-40B4-BE49-F238E27FC236}">
                    <a16:creationId xmlns:a16="http://schemas.microsoft.com/office/drawing/2014/main" id="{D0D5FC00-3C90-410F-A902-96F759687EAC}"/>
                  </a:ext>
                </a:extLst>
              </p:cNvPr>
              <p:cNvSpPr/>
              <p:nvPr/>
            </p:nvSpPr>
            <p:spPr bwMode="auto">
              <a:xfrm>
                <a:off x="8677284" y="2699307"/>
                <a:ext cx="948940" cy="409169"/>
              </a:xfrm>
              <a:custGeom>
                <a:avLst/>
                <a:gdLst>
                  <a:gd name="T0" fmla="*/ 176 w 578"/>
                  <a:gd name="T1" fmla="*/ 40 h 249"/>
                  <a:gd name="T2" fmla="*/ 578 w 578"/>
                  <a:gd name="T3" fmla="*/ 213 h 249"/>
                  <a:gd name="T4" fmla="*/ 545 w 578"/>
                  <a:gd name="T5" fmla="*/ 249 h 249"/>
                  <a:gd name="T6" fmla="*/ 161 w 578"/>
                  <a:gd name="T7" fmla="*/ 88 h 249"/>
                  <a:gd name="T8" fmla="*/ 34 w 578"/>
                  <a:gd name="T9" fmla="*/ 82 h 249"/>
                  <a:gd name="T10" fmla="*/ 176 w 578"/>
                  <a:gd name="T11" fmla="*/ 4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8" h="249">
                    <a:moveTo>
                      <a:pt x="176" y="40"/>
                    </a:moveTo>
                    <a:cubicBezTo>
                      <a:pt x="176" y="40"/>
                      <a:pt x="473" y="12"/>
                      <a:pt x="578" y="213"/>
                    </a:cubicBezTo>
                    <a:cubicBezTo>
                      <a:pt x="578" y="213"/>
                      <a:pt x="551" y="239"/>
                      <a:pt x="545" y="249"/>
                    </a:cubicBezTo>
                    <a:cubicBezTo>
                      <a:pt x="545" y="249"/>
                      <a:pt x="478" y="50"/>
                      <a:pt x="161" y="88"/>
                    </a:cubicBezTo>
                    <a:cubicBezTo>
                      <a:pt x="153" y="86"/>
                      <a:pt x="57" y="139"/>
                      <a:pt x="34" y="82"/>
                    </a:cubicBezTo>
                    <a:cubicBezTo>
                      <a:pt x="0" y="0"/>
                      <a:pt x="176" y="40"/>
                      <a:pt x="176" y="4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7" name="i$ḻîḑè">
                <a:extLst>
                  <a:ext uri="{FF2B5EF4-FFF2-40B4-BE49-F238E27FC236}">
                    <a16:creationId xmlns:a16="http://schemas.microsoft.com/office/drawing/2014/main" id="{7CD8E63B-6FFB-4C47-BF0E-D84A4F161906}"/>
                  </a:ext>
                </a:extLst>
              </p:cNvPr>
              <p:cNvSpPr/>
              <p:nvPr/>
            </p:nvSpPr>
            <p:spPr bwMode="auto">
              <a:xfrm>
                <a:off x="9109378" y="1630187"/>
                <a:ext cx="390413" cy="607849"/>
              </a:xfrm>
              <a:custGeom>
                <a:avLst/>
                <a:gdLst>
                  <a:gd name="T0" fmla="*/ 231 w 238"/>
                  <a:gd name="T1" fmla="*/ 325 h 370"/>
                  <a:gd name="T2" fmla="*/ 222 w 238"/>
                  <a:gd name="T3" fmla="*/ 281 h 370"/>
                  <a:gd name="T4" fmla="*/ 96 w 238"/>
                  <a:gd name="T5" fmla="*/ 258 h 370"/>
                  <a:gd name="T6" fmla="*/ 207 w 238"/>
                  <a:gd name="T7" fmla="*/ 227 h 370"/>
                  <a:gd name="T8" fmla="*/ 203 w 238"/>
                  <a:gd name="T9" fmla="*/ 211 h 370"/>
                  <a:gd name="T10" fmla="*/ 216 w 238"/>
                  <a:gd name="T11" fmla="*/ 184 h 370"/>
                  <a:gd name="T12" fmla="*/ 190 w 238"/>
                  <a:gd name="T13" fmla="*/ 170 h 370"/>
                  <a:gd name="T14" fmla="*/ 189 w 238"/>
                  <a:gd name="T15" fmla="*/ 166 h 370"/>
                  <a:gd name="T16" fmla="*/ 189 w 238"/>
                  <a:gd name="T17" fmla="*/ 166 h 370"/>
                  <a:gd name="T18" fmla="*/ 168 w 238"/>
                  <a:gd name="T19" fmla="*/ 98 h 370"/>
                  <a:gd name="T20" fmla="*/ 7 w 238"/>
                  <a:gd name="T21" fmla="*/ 181 h 370"/>
                  <a:gd name="T22" fmla="*/ 73 w 238"/>
                  <a:gd name="T23" fmla="*/ 339 h 370"/>
                  <a:gd name="T24" fmla="*/ 231 w 238"/>
                  <a:gd name="T25" fmla="*/ 325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8" h="370">
                    <a:moveTo>
                      <a:pt x="231" y="325"/>
                    </a:moveTo>
                    <a:cubicBezTo>
                      <a:pt x="231" y="316"/>
                      <a:pt x="227" y="300"/>
                      <a:pt x="222" y="281"/>
                    </a:cubicBezTo>
                    <a:cubicBezTo>
                      <a:pt x="140" y="369"/>
                      <a:pt x="96" y="258"/>
                      <a:pt x="96" y="258"/>
                    </a:cubicBezTo>
                    <a:cubicBezTo>
                      <a:pt x="106" y="257"/>
                      <a:pt x="177" y="236"/>
                      <a:pt x="207" y="227"/>
                    </a:cubicBezTo>
                    <a:cubicBezTo>
                      <a:pt x="206" y="221"/>
                      <a:pt x="204" y="216"/>
                      <a:pt x="203" y="211"/>
                    </a:cubicBezTo>
                    <a:cubicBezTo>
                      <a:pt x="231" y="212"/>
                      <a:pt x="238" y="174"/>
                      <a:pt x="216" y="184"/>
                    </a:cubicBezTo>
                    <a:cubicBezTo>
                      <a:pt x="201" y="191"/>
                      <a:pt x="193" y="178"/>
                      <a:pt x="190" y="170"/>
                    </a:cubicBezTo>
                    <a:cubicBezTo>
                      <a:pt x="190" y="169"/>
                      <a:pt x="189" y="167"/>
                      <a:pt x="189" y="166"/>
                    </a:cubicBezTo>
                    <a:cubicBezTo>
                      <a:pt x="189" y="166"/>
                      <a:pt x="189" y="166"/>
                      <a:pt x="189" y="166"/>
                    </a:cubicBezTo>
                    <a:cubicBezTo>
                      <a:pt x="177" y="127"/>
                      <a:pt x="168" y="98"/>
                      <a:pt x="168" y="98"/>
                    </a:cubicBezTo>
                    <a:cubicBezTo>
                      <a:pt x="53" y="0"/>
                      <a:pt x="0" y="162"/>
                      <a:pt x="7" y="181"/>
                    </a:cubicBezTo>
                    <a:cubicBezTo>
                      <a:pt x="13" y="201"/>
                      <a:pt x="43" y="309"/>
                      <a:pt x="73" y="339"/>
                    </a:cubicBezTo>
                    <a:cubicBezTo>
                      <a:pt x="103" y="370"/>
                      <a:pt x="235" y="366"/>
                      <a:pt x="231" y="325"/>
                    </a:cubicBezTo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8" name="îṩḻïde">
                <a:extLst>
                  <a:ext uri="{FF2B5EF4-FFF2-40B4-BE49-F238E27FC236}">
                    <a16:creationId xmlns:a16="http://schemas.microsoft.com/office/drawing/2014/main" id="{EDB6904B-D676-49AB-AD72-4EF8EE12201A}"/>
                  </a:ext>
                </a:extLst>
              </p:cNvPr>
              <p:cNvSpPr/>
              <p:nvPr/>
            </p:nvSpPr>
            <p:spPr bwMode="auto">
              <a:xfrm>
                <a:off x="8926675" y="1569749"/>
                <a:ext cx="522403" cy="536991"/>
              </a:xfrm>
              <a:custGeom>
                <a:avLst/>
                <a:gdLst>
                  <a:gd name="T0" fmla="*/ 155 w 318"/>
                  <a:gd name="T1" fmla="*/ 293 h 327"/>
                  <a:gd name="T2" fmla="*/ 127 w 318"/>
                  <a:gd name="T3" fmla="*/ 175 h 327"/>
                  <a:gd name="T4" fmla="*/ 231 w 318"/>
                  <a:gd name="T5" fmla="*/ 154 h 327"/>
                  <a:gd name="T6" fmla="*/ 201 w 318"/>
                  <a:gd name="T7" fmla="*/ 142 h 327"/>
                  <a:gd name="T8" fmla="*/ 309 w 318"/>
                  <a:gd name="T9" fmla="*/ 124 h 327"/>
                  <a:gd name="T10" fmla="*/ 290 w 318"/>
                  <a:gd name="T11" fmla="*/ 129 h 327"/>
                  <a:gd name="T12" fmla="*/ 262 w 318"/>
                  <a:gd name="T13" fmla="*/ 11 h 327"/>
                  <a:gd name="T14" fmla="*/ 245 w 318"/>
                  <a:gd name="T15" fmla="*/ 58 h 327"/>
                  <a:gd name="T16" fmla="*/ 168 w 318"/>
                  <a:gd name="T17" fmla="*/ 8 h 327"/>
                  <a:gd name="T18" fmla="*/ 162 w 318"/>
                  <a:gd name="T19" fmla="*/ 56 h 327"/>
                  <a:gd name="T20" fmla="*/ 50 w 318"/>
                  <a:gd name="T21" fmla="*/ 118 h 327"/>
                  <a:gd name="T22" fmla="*/ 3 w 318"/>
                  <a:gd name="T23" fmla="*/ 134 h 327"/>
                  <a:gd name="T24" fmla="*/ 31 w 318"/>
                  <a:gd name="T25" fmla="*/ 140 h 327"/>
                  <a:gd name="T26" fmla="*/ 15 w 318"/>
                  <a:gd name="T27" fmla="*/ 168 h 327"/>
                  <a:gd name="T28" fmla="*/ 32 w 318"/>
                  <a:gd name="T29" fmla="*/ 158 h 327"/>
                  <a:gd name="T30" fmla="*/ 93 w 318"/>
                  <a:gd name="T31" fmla="*/ 266 h 327"/>
                  <a:gd name="T32" fmla="*/ 85 w 318"/>
                  <a:gd name="T33" fmla="*/ 300 h 327"/>
                  <a:gd name="T34" fmla="*/ 102 w 318"/>
                  <a:gd name="T35" fmla="*/ 291 h 327"/>
                  <a:gd name="T36" fmla="*/ 111 w 318"/>
                  <a:gd name="T37" fmla="*/ 317 h 327"/>
                  <a:gd name="T38" fmla="*/ 155 w 318"/>
                  <a:gd name="T39" fmla="*/ 293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327">
                    <a:moveTo>
                      <a:pt x="155" y="293"/>
                    </a:moveTo>
                    <a:cubicBezTo>
                      <a:pt x="155" y="293"/>
                      <a:pt x="196" y="217"/>
                      <a:pt x="127" y="175"/>
                    </a:cubicBezTo>
                    <a:cubicBezTo>
                      <a:pt x="127" y="175"/>
                      <a:pt x="249" y="167"/>
                      <a:pt x="231" y="154"/>
                    </a:cubicBezTo>
                    <a:cubicBezTo>
                      <a:pt x="215" y="142"/>
                      <a:pt x="201" y="142"/>
                      <a:pt x="201" y="142"/>
                    </a:cubicBezTo>
                    <a:cubicBezTo>
                      <a:pt x="201" y="142"/>
                      <a:pt x="301" y="156"/>
                      <a:pt x="309" y="124"/>
                    </a:cubicBezTo>
                    <a:cubicBezTo>
                      <a:pt x="318" y="90"/>
                      <a:pt x="290" y="129"/>
                      <a:pt x="290" y="129"/>
                    </a:cubicBezTo>
                    <a:cubicBezTo>
                      <a:pt x="290" y="129"/>
                      <a:pt x="309" y="19"/>
                      <a:pt x="262" y="11"/>
                    </a:cubicBezTo>
                    <a:cubicBezTo>
                      <a:pt x="215" y="4"/>
                      <a:pt x="245" y="58"/>
                      <a:pt x="245" y="58"/>
                    </a:cubicBezTo>
                    <a:cubicBezTo>
                      <a:pt x="245" y="58"/>
                      <a:pt x="223" y="16"/>
                      <a:pt x="168" y="8"/>
                    </a:cubicBezTo>
                    <a:cubicBezTo>
                      <a:pt x="113" y="0"/>
                      <a:pt x="130" y="46"/>
                      <a:pt x="162" y="56"/>
                    </a:cubicBezTo>
                    <a:cubicBezTo>
                      <a:pt x="162" y="56"/>
                      <a:pt x="77" y="67"/>
                      <a:pt x="50" y="118"/>
                    </a:cubicBezTo>
                    <a:cubicBezTo>
                      <a:pt x="50" y="118"/>
                      <a:pt x="6" y="110"/>
                      <a:pt x="3" y="134"/>
                    </a:cubicBezTo>
                    <a:cubicBezTo>
                      <a:pt x="0" y="158"/>
                      <a:pt x="31" y="140"/>
                      <a:pt x="31" y="140"/>
                    </a:cubicBezTo>
                    <a:cubicBezTo>
                      <a:pt x="31" y="140"/>
                      <a:pt x="2" y="161"/>
                      <a:pt x="15" y="168"/>
                    </a:cubicBezTo>
                    <a:cubicBezTo>
                      <a:pt x="27" y="176"/>
                      <a:pt x="32" y="158"/>
                      <a:pt x="32" y="158"/>
                    </a:cubicBezTo>
                    <a:cubicBezTo>
                      <a:pt x="32" y="158"/>
                      <a:pt x="26" y="249"/>
                      <a:pt x="93" y="266"/>
                    </a:cubicBezTo>
                    <a:cubicBezTo>
                      <a:pt x="93" y="266"/>
                      <a:pt x="76" y="295"/>
                      <a:pt x="85" y="300"/>
                    </a:cubicBezTo>
                    <a:cubicBezTo>
                      <a:pt x="94" y="306"/>
                      <a:pt x="102" y="291"/>
                      <a:pt x="102" y="291"/>
                    </a:cubicBezTo>
                    <a:cubicBezTo>
                      <a:pt x="102" y="291"/>
                      <a:pt x="92" y="327"/>
                      <a:pt x="111" y="317"/>
                    </a:cubicBezTo>
                    <a:cubicBezTo>
                      <a:pt x="129" y="308"/>
                      <a:pt x="149" y="308"/>
                      <a:pt x="155" y="29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9" name="îsľiďè">
                <a:extLst>
                  <a:ext uri="{FF2B5EF4-FFF2-40B4-BE49-F238E27FC236}">
                    <a16:creationId xmlns:a16="http://schemas.microsoft.com/office/drawing/2014/main" id="{E272D59F-4EED-45FB-97E1-D98B73CC4838}"/>
                  </a:ext>
                </a:extLst>
              </p:cNvPr>
              <p:cNvSpPr/>
              <p:nvPr/>
            </p:nvSpPr>
            <p:spPr bwMode="auto">
              <a:xfrm>
                <a:off x="9289996" y="2068533"/>
                <a:ext cx="141021" cy="103508"/>
              </a:xfrm>
              <a:custGeom>
                <a:avLst/>
                <a:gdLst>
                  <a:gd name="T0" fmla="*/ 0 w 86"/>
                  <a:gd name="T1" fmla="*/ 16 h 63"/>
                  <a:gd name="T2" fmla="*/ 86 w 86"/>
                  <a:gd name="T3" fmla="*/ 36 h 63"/>
                  <a:gd name="T4" fmla="*/ 0 w 86"/>
                  <a:gd name="T5" fmla="*/ 1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63">
                    <a:moveTo>
                      <a:pt x="0" y="16"/>
                    </a:moveTo>
                    <a:cubicBezTo>
                      <a:pt x="16" y="38"/>
                      <a:pt x="45" y="63"/>
                      <a:pt x="86" y="36"/>
                    </a:cubicBezTo>
                    <a:cubicBezTo>
                      <a:pt x="66" y="0"/>
                      <a:pt x="23" y="8"/>
                      <a:pt x="0" y="16"/>
                    </a:cubicBezTo>
                  </a:path>
                </a:pathLst>
              </a:custGeom>
              <a:solidFill>
                <a:srgbClr val="DA9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0" name="îṥḻíḓe">
                <a:extLst>
                  <a:ext uri="{FF2B5EF4-FFF2-40B4-BE49-F238E27FC236}">
                    <a16:creationId xmlns:a16="http://schemas.microsoft.com/office/drawing/2014/main" id="{8E32F560-8C9E-4F4D-B5C4-E936D8BC666C}"/>
                  </a:ext>
                </a:extLst>
              </p:cNvPr>
              <p:cNvSpPr/>
              <p:nvPr/>
            </p:nvSpPr>
            <p:spPr bwMode="auto">
              <a:xfrm>
                <a:off x="9267071" y="2003232"/>
                <a:ext cx="207016" cy="125043"/>
              </a:xfrm>
              <a:custGeom>
                <a:avLst/>
                <a:gdLst>
                  <a:gd name="T0" fmla="*/ 111 w 126"/>
                  <a:gd name="T1" fmla="*/ 0 h 76"/>
                  <a:gd name="T2" fmla="*/ 0 w 126"/>
                  <a:gd name="T3" fmla="*/ 31 h 76"/>
                  <a:gd name="T4" fmla="*/ 14 w 126"/>
                  <a:gd name="T5" fmla="*/ 56 h 76"/>
                  <a:gd name="T6" fmla="*/ 100 w 126"/>
                  <a:gd name="T7" fmla="*/ 76 h 76"/>
                  <a:gd name="T8" fmla="*/ 126 w 126"/>
                  <a:gd name="T9" fmla="*/ 54 h 76"/>
                  <a:gd name="T10" fmla="*/ 111 w 12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76">
                    <a:moveTo>
                      <a:pt x="111" y="0"/>
                    </a:moveTo>
                    <a:cubicBezTo>
                      <a:pt x="81" y="9"/>
                      <a:pt x="10" y="30"/>
                      <a:pt x="0" y="31"/>
                    </a:cubicBezTo>
                    <a:cubicBezTo>
                      <a:pt x="0" y="31"/>
                      <a:pt x="5" y="43"/>
                      <a:pt x="14" y="56"/>
                    </a:cubicBezTo>
                    <a:cubicBezTo>
                      <a:pt x="37" y="48"/>
                      <a:pt x="80" y="40"/>
                      <a:pt x="100" y="76"/>
                    </a:cubicBezTo>
                    <a:cubicBezTo>
                      <a:pt x="108" y="71"/>
                      <a:pt x="117" y="64"/>
                      <a:pt x="126" y="54"/>
                    </a:cubicBezTo>
                    <a:cubicBezTo>
                      <a:pt x="122" y="38"/>
                      <a:pt x="117" y="19"/>
                      <a:pt x="111" y="0"/>
                    </a:cubicBezTo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1" name="işļiďe">
                <a:extLst>
                  <a:ext uri="{FF2B5EF4-FFF2-40B4-BE49-F238E27FC236}">
                    <a16:creationId xmlns:a16="http://schemas.microsoft.com/office/drawing/2014/main" id="{0629F6B1-0222-4215-A2E6-18616B1EDC92}"/>
                  </a:ext>
                </a:extLst>
              </p:cNvPr>
              <p:cNvSpPr/>
              <p:nvPr/>
            </p:nvSpPr>
            <p:spPr bwMode="auto">
              <a:xfrm>
                <a:off x="9337234" y="1889999"/>
                <a:ext cx="39597" cy="63911"/>
              </a:xfrm>
              <a:custGeom>
                <a:avLst/>
                <a:gdLst>
                  <a:gd name="T0" fmla="*/ 21 w 24"/>
                  <a:gd name="T1" fmla="*/ 17 h 39"/>
                  <a:gd name="T2" fmla="*/ 17 w 24"/>
                  <a:gd name="T3" fmla="*/ 37 h 39"/>
                  <a:gd name="T4" fmla="*/ 3 w 24"/>
                  <a:gd name="T5" fmla="*/ 22 h 39"/>
                  <a:gd name="T6" fmla="*/ 7 w 24"/>
                  <a:gd name="T7" fmla="*/ 1 h 39"/>
                  <a:gd name="T8" fmla="*/ 21 w 24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9">
                    <a:moveTo>
                      <a:pt x="21" y="17"/>
                    </a:moveTo>
                    <a:cubicBezTo>
                      <a:pt x="24" y="27"/>
                      <a:pt x="22" y="36"/>
                      <a:pt x="17" y="37"/>
                    </a:cubicBezTo>
                    <a:cubicBezTo>
                      <a:pt x="12" y="39"/>
                      <a:pt x="6" y="32"/>
                      <a:pt x="3" y="22"/>
                    </a:cubicBezTo>
                    <a:cubicBezTo>
                      <a:pt x="0" y="11"/>
                      <a:pt x="2" y="2"/>
                      <a:pt x="7" y="1"/>
                    </a:cubicBezTo>
                    <a:cubicBezTo>
                      <a:pt x="12" y="0"/>
                      <a:pt x="18" y="7"/>
                      <a:pt x="21" y="17"/>
                    </a:cubicBezTo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2" name="îṥ1ïde">
                <a:extLst>
                  <a:ext uri="{FF2B5EF4-FFF2-40B4-BE49-F238E27FC236}">
                    <a16:creationId xmlns:a16="http://schemas.microsoft.com/office/drawing/2014/main" id="{929F8ADF-B6F9-4677-80D7-A250B4DCA2B1}"/>
                  </a:ext>
                </a:extLst>
              </p:cNvPr>
              <p:cNvSpPr/>
              <p:nvPr/>
            </p:nvSpPr>
            <p:spPr bwMode="auto">
              <a:xfrm>
                <a:off x="9092705" y="1978224"/>
                <a:ext cx="128517" cy="129906"/>
              </a:xfrm>
              <a:custGeom>
                <a:avLst/>
                <a:gdLst>
                  <a:gd name="T0" fmla="*/ 75 w 78"/>
                  <a:gd name="T1" fmla="*/ 35 h 79"/>
                  <a:gd name="T2" fmla="*/ 30 w 78"/>
                  <a:gd name="T3" fmla="*/ 10 h 79"/>
                  <a:gd name="T4" fmla="*/ 28 w 78"/>
                  <a:gd name="T5" fmla="*/ 59 h 79"/>
                  <a:gd name="T6" fmla="*/ 75 w 78"/>
                  <a:gd name="T7" fmla="*/ 3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79">
                    <a:moveTo>
                      <a:pt x="75" y="35"/>
                    </a:moveTo>
                    <a:cubicBezTo>
                      <a:pt x="75" y="35"/>
                      <a:pt x="59" y="0"/>
                      <a:pt x="30" y="10"/>
                    </a:cubicBezTo>
                    <a:cubicBezTo>
                      <a:pt x="0" y="21"/>
                      <a:pt x="16" y="47"/>
                      <a:pt x="28" y="59"/>
                    </a:cubicBezTo>
                    <a:cubicBezTo>
                      <a:pt x="40" y="71"/>
                      <a:pt x="78" y="79"/>
                      <a:pt x="75" y="35"/>
                    </a:cubicBezTo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3" name="iṥḷíḍê">
                <a:extLst>
                  <a:ext uri="{FF2B5EF4-FFF2-40B4-BE49-F238E27FC236}">
                    <a16:creationId xmlns:a16="http://schemas.microsoft.com/office/drawing/2014/main" id="{BDA33E7C-3B0C-4699-9692-B3EBC30397E4}"/>
                  </a:ext>
                </a:extLst>
              </p:cNvPr>
              <p:cNvSpPr/>
              <p:nvPr/>
            </p:nvSpPr>
            <p:spPr bwMode="auto">
              <a:xfrm>
                <a:off x="9289996" y="1778154"/>
                <a:ext cx="65300" cy="78499"/>
              </a:xfrm>
              <a:custGeom>
                <a:avLst/>
                <a:gdLst>
                  <a:gd name="T0" fmla="*/ 40 w 40"/>
                  <a:gd name="T1" fmla="*/ 38 h 48"/>
                  <a:gd name="T2" fmla="*/ 0 w 40"/>
                  <a:gd name="T3" fmla="*/ 48 h 48"/>
                  <a:gd name="T4" fmla="*/ 40 w 40"/>
                  <a:gd name="T5" fmla="*/ 3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48">
                    <a:moveTo>
                      <a:pt x="40" y="38"/>
                    </a:moveTo>
                    <a:cubicBezTo>
                      <a:pt x="40" y="38"/>
                      <a:pt x="12" y="16"/>
                      <a:pt x="0" y="48"/>
                    </a:cubicBezTo>
                    <a:cubicBezTo>
                      <a:pt x="0" y="48"/>
                      <a:pt x="6" y="0"/>
                      <a:pt x="40" y="38"/>
                    </a:cubicBezTo>
                  </a:path>
                </a:pathLst>
              </a:custGeom>
              <a:solidFill>
                <a:srgbClr val="3A2B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4" name="ïšľîḑé">
                <a:extLst>
                  <a:ext uri="{FF2B5EF4-FFF2-40B4-BE49-F238E27FC236}">
                    <a16:creationId xmlns:a16="http://schemas.microsoft.com/office/drawing/2014/main" id="{C8F4FC56-A0DE-478E-8FAC-43D7D193E8D6}"/>
                  </a:ext>
                </a:extLst>
              </p:cNvPr>
              <p:cNvSpPr/>
              <p:nvPr/>
            </p:nvSpPr>
            <p:spPr bwMode="auto">
              <a:xfrm>
                <a:off x="9119103" y="2097015"/>
                <a:ext cx="180618" cy="96561"/>
              </a:xfrm>
              <a:custGeom>
                <a:avLst/>
                <a:gdLst>
                  <a:gd name="T0" fmla="*/ 110 w 110"/>
                  <a:gd name="T1" fmla="*/ 55 h 59"/>
                  <a:gd name="T2" fmla="*/ 30 w 110"/>
                  <a:gd name="T3" fmla="*/ 54 h 59"/>
                  <a:gd name="T4" fmla="*/ 1 w 110"/>
                  <a:gd name="T5" fmla="*/ 36 h 59"/>
                  <a:gd name="T6" fmla="*/ 71 w 110"/>
                  <a:gd name="T7" fmla="*/ 0 h 59"/>
                  <a:gd name="T8" fmla="*/ 110 w 110"/>
                  <a:gd name="T9" fmla="*/ 5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9">
                    <a:moveTo>
                      <a:pt x="110" y="55"/>
                    </a:moveTo>
                    <a:cubicBezTo>
                      <a:pt x="110" y="55"/>
                      <a:pt x="52" y="48"/>
                      <a:pt x="30" y="54"/>
                    </a:cubicBezTo>
                    <a:cubicBezTo>
                      <a:pt x="30" y="54"/>
                      <a:pt x="1" y="59"/>
                      <a:pt x="1" y="36"/>
                    </a:cubicBezTo>
                    <a:cubicBezTo>
                      <a:pt x="0" y="12"/>
                      <a:pt x="40" y="14"/>
                      <a:pt x="71" y="0"/>
                    </a:cubicBezTo>
                    <a:lnTo>
                      <a:pt x="110" y="55"/>
                    </a:ln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5" name="iṩlîḓe">
                <a:extLst>
                  <a:ext uri="{FF2B5EF4-FFF2-40B4-BE49-F238E27FC236}">
                    <a16:creationId xmlns:a16="http://schemas.microsoft.com/office/drawing/2014/main" id="{8A9F118F-EE60-42EC-BC1B-B9133B821361}"/>
                  </a:ext>
                </a:extLst>
              </p:cNvPr>
              <p:cNvSpPr/>
              <p:nvPr/>
            </p:nvSpPr>
            <p:spPr bwMode="auto">
              <a:xfrm>
                <a:off x="8647412" y="2093541"/>
                <a:ext cx="522403" cy="700937"/>
              </a:xfrm>
              <a:custGeom>
                <a:avLst/>
                <a:gdLst>
                  <a:gd name="T0" fmla="*/ 273 w 318"/>
                  <a:gd name="T1" fmla="*/ 18 h 427"/>
                  <a:gd name="T2" fmla="*/ 118 w 318"/>
                  <a:gd name="T3" fmla="*/ 83 h 427"/>
                  <a:gd name="T4" fmla="*/ 41 w 318"/>
                  <a:gd name="T5" fmla="*/ 427 h 427"/>
                  <a:gd name="T6" fmla="*/ 259 w 318"/>
                  <a:gd name="T7" fmla="*/ 361 h 427"/>
                  <a:gd name="T8" fmla="*/ 256 w 318"/>
                  <a:gd name="T9" fmla="*/ 184 h 427"/>
                  <a:gd name="T10" fmla="*/ 305 w 318"/>
                  <a:gd name="T11" fmla="*/ 56 h 427"/>
                  <a:gd name="T12" fmla="*/ 273 w 318"/>
                  <a:gd name="T13" fmla="*/ 18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427">
                    <a:moveTo>
                      <a:pt x="273" y="18"/>
                    </a:moveTo>
                    <a:cubicBezTo>
                      <a:pt x="273" y="18"/>
                      <a:pt x="198" y="0"/>
                      <a:pt x="118" y="83"/>
                    </a:cubicBezTo>
                    <a:cubicBezTo>
                      <a:pt x="37" y="166"/>
                      <a:pt x="0" y="359"/>
                      <a:pt x="41" y="427"/>
                    </a:cubicBezTo>
                    <a:cubicBezTo>
                      <a:pt x="41" y="427"/>
                      <a:pt x="240" y="407"/>
                      <a:pt x="259" y="361"/>
                    </a:cubicBezTo>
                    <a:cubicBezTo>
                      <a:pt x="259" y="361"/>
                      <a:pt x="203" y="254"/>
                      <a:pt x="256" y="184"/>
                    </a:cubicBezTo>
                    <a:cubicBezTo>
                      <a:pt x="318" y="101"/>
                      <a:pt x="298" y="78"/>
                      <a:pt x="305" y="56"/>
                    </a:cubicBezTo>
                    <a:cubicBezTo>
                      <a:pt x="298" y="30"/>
                      <a:pt x="310" y="30"/>
                      <a:pt x="273" y="18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6" name="iṧľîḑé">
                <a:extLst>
                  <a:ext uri="{FF2B5EF4-FFF2-40B4-BE49-F238E27FC236}">
                    <a16:creationId xmlns:a16="http://schemas.microsoft.com/office/drawing/2014/main" id="{1BB08D5E-2BA1-428B-A4E9-513CCB00F88E}"/>
                  </a:ext>
                </a:extLst>
              </p:cNvPr>
              <p:cNvSpPr/>
              <p:nvPr/>
            </p:nvSpPr>
            <p:spPr bwMode="auto">
              <a:xfrm>
                <a:off x="9039909" y="2109519"/>
                <a:ext cx="131990" cy="368183"/>
              </a:xfrm>
              <a:custGeom>
                <a:avLst/>
                <a:gdLst>
                  <a:gd name="T0" fmla="*/ 43 w 80"/>
                  <a:gd name="T1" fmla="*/ 0 h 224"/>
                  <a:gd name="T2" fmla="*/ 33 w 80"/>
                  <a:gd name="T3" fmla="*/ 122 h 224"/>
                  <a:gd name="T4" fmla="*/ 22 w 80"/>
                  <a:gd name="T5" fmla="*/ 141 h 224"/>
                  <a:gd name="T6" fmla="*/ 9 w 80"/>
                  <a:gd name="T7" fmla="*/ 203 h 224"/>
                  <a:gd name="T8" fmla="*/ 76 w 80"/>
                  <a:gd name="T9" fmla="*/ 72 h 224"/>
                  <a:gd name="T10" fmla="*/ 45 w 80"/>
                  <a:gd name="T11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24">
                    <a:moveTo>
                      <a:pt x="43" y="0"/>
                    </a:moveTo>
                    <a:cubicBezTo>
                      <a:pt x="43" y="0"/>
                      <a:pt x="36" y="111"/>
                      <a:pt x="33" y="122"/>
                    </a:cubicBezTo>
                    <a:cubicBezTo>
                      <a:pt x="31" y="133"/>
                      <a:pt x="22" y="141"/>
                      <a:pt x="22" y="141"/>
                    </a:cubicBezTo>
                    <a:cubicBezTo>
                      <a:pt x="22" y="141"/>
                      <a:pt x="0" y="182"/>
                      <a:pt x="9" y="203"/>
                    </a:cubicBezTo>
                    <a:cubicBezTo>
                      <a:pt x="17" y="224"/>
                      <a:pt x="80" y="100"/>
                      <a:pt x="76" y="72"/>
                    </a:cubicBezTo>
                    <a:cubicBezTo>
                      <a:pt x="72" y="44"/>
                      <a:pt x="45" y="0"/>
                      <a:pt x="45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7" name="îṣļîḋè">
                <a:extLst>
                  <a:ext uri="{FF2B5EF4-FFF2-40B4-BE49-F238E27FC236}">
                    <a16:creationId xmlns:a16="http://schemas.microsoft.com/office/drawing/2014/main" id="{35C13F28-1ABC-4BC0-975D-6AD22EDE6B0F}"/>
                  </a:ext>
                </a:extLst>
              </p:cNvPr>
              <p:cNvSpPr/>
              <p:nvPr/>
            </p:nvSpPr>
            <p:spPr bwMode="auto">
              <a:xfrm>
                <a:off x="8627961" y="2711116"/>
                <a:ext cx="197291" cy="127822"/>
              </a:xfrm>
              <a:custGeom>
                <a:avLst/>
                <a:gdLst>
                  <a:gd name="T0" fmla="*/ 120 w 120"/>
                  <a:gd name="T1" fmla="*/ 43 h 78"/>
                  <a:gd name="T2" fmla="*/ 0 w 120"/>
                  <a:gd name="T3" fmla="*/ 21 h 78"/>
                  <a:gd name="T4" fmla="*/ 37 w 120"/>
                  <a:gd name="T5" fmla="*/ 0 h 78"/>
                  <a:gd name="T6" fmla="*/ 120 w 120"/>
                  <a:gd name="T7" fmla="*/ 4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78">
                    <a:moveTo>
                      <a:pt x="120" y="43"/>
                    </a:moveTo>
                    <a:cubicBezTo>
                      <a:pt x="120" y="43"/>
                      <a:pt x="54" y="78"/>
                      <a:pt x="0" y="21"/>
                    </a:cubicBezTo>
                    <a:cubicBezTo>
                      <a:pt x="0" y="21"/>
                      <a:pt x="39" y="40"/>
                      <a:pt x="37" y="0"/>
                    </a:cubicBezTo>
                    <a:cubicBezTo>
                      <a:pt x="37" y="0"/>
                      <a:pt x="47" y="51"/>
                      <a:pt x="120" y="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8" name="iṧ1íďè">
                <a:extLst>
                  <a:ext uri="{FF2B5EF4-FFF2-40B4-BE49-F238E27FC236}">
                    <a16:creationId xmlns:a16="http://schemas.microsoft.com/office/drawing/2014/main" id="{A71B400A-7FFA-4481-879D-235FCC11C267}"/>
                  </a:ext>
                </a:extLst>
              </p:cNvPr>
              <p:cNvSpPr/>
              <p:nvPr/>
            </p:nvSpPr>
            <p:spPr bwMode="auto">
              <a:xfrm>
                <a:off x="8559187" y="2073396"/>
                <a:ext cx="592566" cy="228551"/>
              </a:xfrm>
              <a:custGeom>
                <a:avLst/>
                <a:gdLst>
                  <a:gd name="T0" fmla="*/ 361 w 361"/>
                  <a:gd name="T1" fmla="*/ 78 h 139"/>
                  <a:gd name="T2" fmla="*/ 290 w 361"/>
                  <a:gd name="T3" fmla="*/ 17 h 139"/>
                  <a:gd name="T4" fmla="*/ 83 w 361"/>
                  <a:gd name="T5" fmla="*/ 0 h 139"/>
                  <a:gd name="T6" fmla="*/ 0 w 361"/>
                  <a:gd name="T7" fmla="*/ 10 h 139"/>
                  <a:gd name="T8" fmla="*/ 23 w 361"/>
                  <a:gd name="T9" fmla="*/ 99 h 139"/>
                  <a:gd name="T10" fmla="*/ 142 w 361"/>
                  <a:gd name="T11" fmla="*/ 107 h 139"/>
                  <a:gd name="T12" fmla="*/ 361 w 361"/>
                  <a:gd name="T13" fmla="*/ 95 h 139"/>
                  <a:gd name="T14" fmla="*/ 361 w 361"/>
                  <a:gd name="T15" fmla="*/ 7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139">
                    <a:moveTo>
                      <a:pt x="361" y="78"/>
                    </a:moveTo>
                    <a:cubicBezTo>
                      <a:pt x="361" y="78"/>
                      <a:pt x="352" y="34"/>
                      <a:pt x="290" y="17"/>
                    </a:cubicBezTo>
                    <a:cubicBezTo>
                      <a:pt x="228" y="0"/>
                      <a:pt x="149" y="74"/>
                      <a:pt x="83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3" y="86"/>
                      <a:pt x="23" y="99"/>
                    </a:cubicBezTo>
                    <a:cubicBezTo>
                      <a:pt x="23" y="99"/>
                      <a:pt x="91" y="139"/>
                      <a:pt x="142" y="107"/>
                    </a:cubicBezTo>
                    <a:cubicBezTo>
                      <a:pt x="235" y="47"/>
                      <a:pt x="299" y="15"/>
                      <a:pt x="361" y="95"/>
                    </a:cubicBezTo>
                    <a:lnTo>
                      <a:pt x="361" y="78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9" name="ïṡ1iḑê">
                <a:extLst>
                  <a:ext uri="{FF2B5EF4-FFF2-40B4-BE49-F238E27FC236}">
                    <a16:creationId xmlns:a16="http://schemas.microsoft.com/office/drawing/2014/main" id="{E08AFD18-E6DE-461B-83D4-8C1CDFCA6ADA}"/>
                  </a:ext>
                </a:extLst>
              </p:cNvPr>
              <p:cNvSpPr/>
              <p:nvPr/>
            </p:nvSpPr>
            <p:spPr bwMode="auto">
              <a:xfrm>
                <a:off x="9123966" y="2169262"/>
                <a:ext cx="54185" cy="42376"/>
              </a:xfrm>
              <a:custGeom>
                <a:avLst/>
                <a:gdLst>
                  <a:gd name="T0" fmla="*/ 33 w 33"/>
                  <a:gd name="T1" fmla="*/ 10 h 26"/>
                  <a:gd name="T2" fmla="*/ 19 w 33"/>
                  <a:gd name="T3" fmla="*/ 26 h 26"/>
                  <a:gd name="T4" fmla="*/ 2 w 33"/>
                  <a:gd name="T5" fmla="*/ 10 h 26"/>
                  <a:gd name="T6" fmla="*/ 33 w 33"/>
                  <a:gd name="T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26">
                    <a:moveTo>
                      <a:pt x="33" y="10"/>
                    </a:move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0" y="19"/>
                      <a:pt x="2" y="10"/>
                    </a:cubicBezTo>
                    <a:cubicBezTo>
                      <a:pt x="3" y="0"/>
                      <a:pt x="33" y="10"/>
                      <a:pt x="33" y="1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0" name="îṣlidè">
                <a:extLst>
                  <a:ext uri="{FF2B5EF4-FFF2-40B4-BE49-F238E27FC236}">
                    <a16:creationId xmlns:a16="http://schemas.microsoft.com/office/drawing/2014/main" id="{1D5AE36F-3659-436B-83BC-D2C3A8C21031}"/>
                  </a:ext>
                </a:extLst>
              </p:cNvPr>
              <p:cNvSpPr/>
              <p:nvPr/>
            </p:nvSpPr>
            <p:spPr bwMode="auto">
              <a:xfrm>
                <a:off x="9145501" y="2201912"/>
                <a:ext cx="14588" cy="49323"/>
              </a:xfrm>
              <a:custGeom>
                <a:avLst/>
                <a:gdLst>
                  <a:gd name="T0" fmla="*/ 4 w 9"/>
                  <a:gd name="T1" fmla="*/ 0 h 30"/>
                  <a:gd name="T2" fmla="*/ 6 w 9"/>
                  <a:gd name="T3" fmla="*/ 17 h 30"/>
                  <a:gd name="T4" fmla="*/ 0 w 9"/>
                  <a:gd name="T5" fmla="*/ 17 h 30"/>
                  <a:gd name="T6" fmla="*/ 4 w 9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0">
                    <a:moveTo>
                      <a:pt x="4" y="0"/>
                    </a:moveTo>
                    <a:cubicBezTo>
                      <a:pt x="4" y="0"/>
                      <a:pt x="9" y="4"/>
                      <a:pt x="6" y="17"/>
                    </a:cubicBezTo>
                    <a:cubicBezTo>
                      <a:pt x="3" y="30"/>
                      <a:pt x="0" y="17"/>
                      <a:pt x="0" y="17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1" name="ïṧḷïḓè">
                <a:extLst>
                  <a:ext uri="{FF2B5EF4-FFF2-40B4-BE49-F238E27FC236}">
                    <a16:creationId xmlns:a16="http://schemas.microsoft.com/office/drawing/2014/main" id="{0FF4A3B9-F649-4158-9655-E72C391441E2}"/>
                  </a:ext>
                </a:extLst>
              </p:cNvPr>
              <p:cNvSpPr/>
              <p:nvPr/>
            </p:nvSpPr>
            <p:spPr bwMode="auto">
              <a:xfrm>
                <a:off x="8966273" y="2275549"/>
                <a:ext cx="127822" cy="311914"/>
              </a:xfrm>
              <a:custGeom>
                <a:avLst/>
                <a:gdLst>
                  <a:gd name="T0" fmla="*/ 78 w 78"/>
                  <a:gd name="T1" fmla="*/ 28 h 190"/>
                  <a:gd name="T2" fmla="*/ 26 w 78"/>
                  <a:gd name="T3" fmla="*/ 0 h 190"/>
                  <a:gd name="T4" fmla="*/ 44 w 78"/>
                  <a:gd name="T5" fmla="*/ 190 h 190"/>
                  <a:gd name="T6" fmla="*/ 78 w 78"/>
                  <a:gd name="T7" fmla="*/ 2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90">
                    <a:moveTo>
                      <a:pt x="78" y="28"/>
                    </a:moveTo>
                    <a:cubicBezTo>
                      <a:pt x="78" y="28"/>
                      <a:pt x="51" y="21"/>
                      <a:pt x="26" y="0"/>
                    </a:cubicBezTo>
                    <a:cubicBezTo>
                      <a:pt x="26" y="0"/>
                      <a:pt x="0" y="137"/>
                      <a:pt x="44" y="190"/>
                    </a:cubicBezTo>
                    <a:cubicBezTo>
                      <a:pt x="44" y="190"/>
                      <a:pt x="33" y="121"/>
                      <a:pt x="78" y="28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2" name="îṥḻïḑê">
                <a:extLst>
                  <a:ext uri="{FF2B5EF4-FFF2-40B4-BE49-F238E27FC236}">
                    <a16:creationId xmlns:a16="http://schemas.microsoft.com/office/drawing/2014/main" id="{C1D0BA52-35A5-4DEE-9ED6-78123A8061EE}"/>
                  </a:ext>
                </a:extLst>
              </p:cNvPr>
              <p:cNvSpPr/>
              <p:nvPr/>
            </p:nvSpPr>
            <p:spPr bwMode="auto">
              <a:xfrm>
                <a:off x="9027405" y="2156063"/>
                <a:ext cx="118096" cy="165335"/>
              </a:xfrm>
              <a:custGeom>
                <a:avLst/>
                <a:gdLst>
                  <a:gd name="T0" fmla="*/ 54 w 72"/>
                  <a:gd name="T1" fmla="*/ 0 h 101"/>
                  <a:gd name="T2" fmla="*/ 0 w 72"/>
                  <a:gd name="T3" fmla="*/ 9 h 101"/>
                  <a:gd name="T4" fmla="*/ 41 w 72"/>
                  <a:gd name="T5" fmla="*/ 101 h 101"/>
                  <a:gd name="T6" fmla="*/ 54 w 72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01">
                    <a:moveTo>
                      <a:pt x="54" y="0"/>
                    </a:moveTo>
                    <a:cubicBezTo>
                      <a:pt x="54" y="0"/>
                      <a:pt x="26" y="18"/>
                      <a:pt x="0" y="9"/>
                    </a:cubicBezTo>
                    <a:cubicBezTo>
                      <a:pt x="0" y="9"/>
                      <a:pt x="23" y="79"/>
                      <a:pt x="41" y="101"/>
                    </a:cubicBezTo>
                    <a:cubicBezTo>
                      <a:pt x="41" y="101"/>
                      <a:pt x="72" y="46"/>
                      <a:pt x="54" y="0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3" name="isļïḍê">
                <a:extLst>
                  <a:ext uri="{FF2B5EF4-FFF2-40B4-BE49-F238E27FC236}">
                    <a16:creationId xmlns:a16="http://schemas.microsoft.com/office/drawing/2014/main" id="{171714A0-A686-46FA-9CF5-734733847379}"/>
                  </a:ext>
                </a:extLst>
              </p:cNvPr>
              <p:cNvSpPr/>
              <p:nvPr/>
            </p:nvSpPr>
            <p:spPr bwMode="auto">
              <a:xfrm>
                <a:off x="9082980" y="2108130"/>
                <a:ext cx="95172" cy="103508"/>
              </a:xfrm>
              <a:custGeom>
                <a:avLst/>
                <a:gdLst>
                  <a:gd name="T0" fmla="*/ 4 w 58"/>
                  <a:gd name="T1" fmla="*/ 0 h 63"/>
                  <a:gd name="T2" fmla="*/ 32 w 58"/>
                  <a:gd name="T3" fmla="*/ 3 h 63"/>
                  <a:gd name="T4" fmla="*/ 58 w 58"/>
                  <a:gd name="T5" fmla="*/ 47 h 63"/>
                  <a:gd name="T6" fmla="*/ 21 w 58"/>
                  <a:gd name="T7" fmla="*/ 63 h 63"/>
                  <a:gd name="T8" fmla="*/ 4 w 58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3">
                    <a:moveTo>
                      <a:pt x="4" y="0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63"/>
                      <a:pt x="0" y="22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4" name="íŝľïďè">
                <a:extLst>
                  <a:ext uri="{FF2B5EF4-FFF2-40B4-BE49-F238E27FC236}">
                    <a16:creationId xmlns:a16="http://schemas.microsoft.com/office/drawing/2014/main" id="{F91B52DE-F5E3-4A2D-91D9-A4175B2C8DE4}"/>
                  </a:ext>
                </a:extLst>
              </p:cNvPr>
              <p:cNvSpPr/>
              <p:nvPr/>
            </p:nvSpPr>
            <p:spPr bwMode="auto">
              <a:xfrm>
                <a:off x="8856512" y="2668046"/>
                <a:ext cx="216742" cy="105592"/>
              </a:xfrm>
              <a:custGeom>
                <a:avLst/>
                <a:gdLst>
                  <a:gd name="T0" fmla="*/ 0 w 132"/>
                  <a:gd name="T1" fmla="*/ 64 h 64"/>
                  <a:gd name="T2" fmla="*/ 127 w 132"/>
                  <a:gd name="T3" fmla="*/ 19 h 64"/>
                  <a:gd name="T4" fmla="*/ 122 w 132"/>
                  <a:gd name="T5" fmla="*/ 9 h 64"/>
                  <a:gd name="T6" fmla="*/ 132 w 132"/>
                  <a:gd name="T7" fmla="*/ 12 h 64"/>
                  <a:gd name="T8" fmla="*/ 115 w 132"/>
                  <a:gd name="T9" fmla="*/ 0 h 64"/>
                  <a:gd name="T10" fmla="*/ 115 w 132"/>
                  <a:gd name="T11" fmla="*/ 18 h 64"/>
                  <a:gd name="T12" fmla="*/ 0 w 132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64">
                    <a:moveTo>
                      <a:pt x="0" y="64"/>
                    </a:moveTo>
                    <a:cubicBezTo>
                      <a:pt x="0" y="64"/>
                      <a:pt x="114" y="34"/>
                      <a:pt x="127" y="1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32" y="12"/>
                      <a:pt x="132" y="12"/>
                      <a:pt x="132" y="12"/>
                    </a:cubicBezTo>
                    <a:cubicBezTo>
                      <a:pt x="132" y="12"/>
                      <a:pt x="118" y="1"/>
                      <a:pt x="115" y="0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5" y="18"/>
                      <a:pt x="35" y="59"/>
                      <a:pt x="0" y="64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5" name="iS1îďê">
                <a:extLst>
                  <a:ext uri="{FF2B5EF4-FFF2-40B4-BE49-F238E27FC236}">
                    <a16:creationId xmlns:a16="http://schemas.microsoft.com/office/drawing/2014/main" id="{246A1D34-48CA-4904-A623-BA7F2D266F22}"/>
                  </a:ext>
                </a:extLst>
              </p:cNvPr>
              <p:cNvSpPr/>
              <p:nvPr/>
            </p:nvSpPr>
            <p:spPr bwMode="auto">
              <a:xfrm>
                <a:off x="8854428" y="2144253"/>
                <a:ext cx="606460" cy="518930"/>
              </a:xfrm>
              <a:custGeom>
                <a:avLst/>
                <a:gdLst>
                  <a:gd name="T0" fmla="*/ 122 w 369"/>
                  <a:gd name="T1" fmla="*/ 7 h 316"/>
                  <a:gd name="T2" fmla="*/ 112 w 369"/>
                  <a:gd name="T3" fmla="*/ 190 h 316"/>
                  <a:gd name="T4" fmla="*/ 336 w 369"/>
                  <a:gd name="T5" fmla="*/ 159 h 316"/>
                  <a:gd name="T6" fmla="*/ 369 w 369"/>
                  <a:gd name="T7" fmla="*/ 188 h 316"/>
                  <a:gd name="T8" fmla="*/ 86 w 369"/>
                  <a:gd name="T9" fmla="*/ 235 h 316"/>
                  <a:gd name="T10" fmla="*/ 122 w 369"/>
                  <a:gd name="T11" fmla="*/ 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9" h="316">
                    <a:moveTo>
                      <a:pt x="122" y="7"/>
                    </a:moveTo>
                    <a:cubicBezTo>
                      <a:pt x="143" y="12"/>
                      <a:pt x="70" y="113"/>
                      <a:pt x="112" y="190"/>
                    </a:cubicBezTo>
                    <a:cubicBezTo>
                      <a:pt x="148" y="256"/>
                      <a:pt x="255" y="204"/>
                      <a:pt x="336" y="159"/>
                    </a:cubicBezTo>
                    <a:cubicBezTo>
                      <a:pt x="336" y="159"/>
                      <a:pt x="350" y="183"/>
                      <a:pt x="369" y="188"/>
                    </a:cubicBezTo>
                    <a:cubicBezTo>
                      <a:pt x="369" y="188"/>
                      <a:pt x="159" y="316"/>
                      <a:pt x="86" y="235"/>
                    </a:cubicBezTo>
                    <a:cubicBezTo>
                      <a:pt x="0" y="140"/>
                      <a:pt x="86" y="0"/>
                      <a:pt x="122" y="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6" name="íṣļiḓè">
                <a:extLst>
                  <a:ext uri="{FF2B5EF4-FFF2-40B4-BE49-F238E27FC236}">
                    <a16:creationId xmlns:a16="http://schemas.microsoft.com/office/drawing/2014/main" id="{EC858FDF-F012-4084-92C2-6B1D044996B9}"/>
                  </a:ext>
                </a:extLst>
              </p:cNvPr>
              <p:cNvSpPr/>
              <p:nvPr/>
            </p:nvSpPr>
            <p:spPr bwMode="auto">
              <a:xfrm>
                <a:off x="8825251" y="2176904"/>
                <a:ext cx="191733" cy="371656"/>
              </a:xfrm>
              <a:custGeom>
                <a:avLst/>
                <a:gdLst>
                  <a:gd name="T0" fmla="*/ 110 w 117"/>
                  <a:gd name="T1" fmla="*/ 0 h 226"/>
                  <a:gd name="T2" fmla="*/ 117 w 117"/>
                  <a:gd name="T3" fmla="*/ 226 h 226"/>
                  <a:gd name="T4" fmla="*/ 110 w 117"/>
                  <a:gd name="T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226">
                    <a:moveTo>
                      <a:pt x="110" y="0"/>
                    </a:moveTo>
                    <a:cubicBezTo>
                      <a:pt x="110" y="0"/>
                      <a:pt x="0" y="126"/>
                      <a:pt x="117" y="226"/>
                    </a:cubicBezTo>
                    <a:cubicBezTo>
                      <a:pt x="117" y="226"/>
                      <a:pt x="13" y="152"/>
                      <a:pt x="110" y="0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7" name="îś1îḓè">
                <a:extLst>
                  <a:ext uri="{FF2B5EF4-FFF2-40B4-BE49-F238E27FC236}">
                    <a16:creationId xmlns:a16="http://schemas.microsoft.com/office/drawing/2014/main" id="{152B4F4E-3DCC-44EF-A75F-1BD49DBA60EA}"/>
                  </a:ext>
                </a:extLst>
              </p:cNvPr>
              <p:cNvSpPr/>
              <p:nvPr/>
            </p:nvSpPr>
            <p:spPr bwMode="auto">
              <a:xfrm>
                <a:off x="9399756" y="2293611"/>
                <a:ext cx="174366" cy="169503"/>
              </a:xfrm>
              <a:custGeom>
                <a:avLst/>
                <a:gdLst>
                  <a:gd name="T0" fmla="*/ 4 w 106"/>
                  <a:gd name="T1" fmla="*/ 68 h 103"/>
                  <a:gd name="T2" fmla="*/ 17 w 106"/>
                  <a:gd name="T3" fmla="*/ 8 h 103"/>
                  <a:gd name="T4" fmla="*/ 43 w 106"/>
                  <a:gd name="T5" fmla="*/ 10 h 103"/>
                  <a:gd name="T6" fmla="*/ 76 w 106"/>
                  <a:gd name="T7" fmla="*/ 20 h 103"/>
                  <a:gd name="T8" fmla="*/ 97 w 106"/>
                  <a:gd name="T9" fmla="*/ 59 h 103"/>
                  <a:gd name="T10" fmla="*/ 81 w 106"/>
                  <a:gd name="T11" fmla="*/ 56 h 103"/>
                  <a:gd name="T12" fmla="*/ 55 w 106"/>
                  <a:gd name="T13" fmla="*/ 49 h 103"/>
                  <a:gd name="T14" fmla="*/ 37 w 106"/>
                  <a:gd name="T15" fmla="*/ 97 h 103"/>
                  <a:gd name="T16" fmla="*/ 4 w 106"/>
                  <a:gd name="T17" fmla="*/ 6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03">
                    <a:moveTo>
                      <a:pt x="4" y="68"/>
                    </a:moveTo>
                    <a:cubicBezTo>
                      <a:pt x="4" y="68"/>
                      <a:pt x="0" y="19"/>
                      <a:pt x="17" y="8"/>
                    </a:cubicBezTo>
                    <a:cubicBezTo>
                      <a:pt x="17" y="8"/>
                      <a:pt x="33" y="0"/>
                      <a:pt x="43" y="10"/>
                    </a:cubicBezTo>
                    <a:cubicBezTo>
                      <a:pt x="43" y="10"/>
                      <a:pt x="72" y="3"/>
                      <a:pt x="76" y="20"/>
                    </a:cubicBezTo>
                    <a:cubicBezTo>
                      <a:pt x="76" y="20"/>
                      <a:pt x="106" y="27"/>
                      <a:pt x="97" y="59"/>
                    </a:cubicBezTo>
                    <a:cubicBezTo>
                      <a:pt x="97" y="59"/>
                      <a:pt x="88" y="67"/>
                      <a:pt x="81" y="56"/>
                    </a:cubicBezTo>
                    <a:cubicBezTo>
                      <a:pt x="75" y="45"/>
                      <a:pt x="59" y="31"/>
                      <a:pt x="55" y="49"/>
                    </a:cubicBezTo>
                    <a:cubicBezTo>
                      <a:pt x="52" y="67"/>
                      <a:pt x="61" y="91"/>
                      <a:pt x="37" y="97"/>
                    </a:cubicBezTo>
                    <a:cubicBezTo>
                      <a:pt x="13" y="103"/>
                      <a:pt x="4" y="82"/>
                      <a:pt x="4" y="68"/>
                    </a:cubicBezTo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8" name="íšḷíďé">
                <a:extLst>
                  <a:ext uri="{FF2B5EF4-FFF2-40B4-BE49-F238E27FC236}">
                    <a16:creationId xmlns:a16="http://schemas.microsoft.com/office/drawing/2014/main" id="{C02BB1E8-7E74-4864-8EFC-186D63BEFBB0}"/>
                  </a:ext>
                </a:extLst>
              </p:cNvPr>
              <p:cNvSpPr/>
              <p:nvPr/>
            </p:nvSpPr>
            <p:spPr bwMode="auto">
              <a:xfrm>
                <a:off x="9435880" y="2324871"/>
                <a:ext cx="106981" cy="106981"/>
              </a:xfrm>
              <a:custGeom>
                <a:avLst/>
                <a:gdLst>
                  <a:gd name="T0" fmla="*/ 64 w 65"/>
                  <a:gd name="T1" fmla="*/ 35 h 65"/>
                  <a:gd name="T2" fmla="*/ 30 w 65"/>
                  <a:gd name="T3" fmla="*/ 64 h 65"/>
                  <a:gd name="T4" fmla="*/ 1 w 65"/>
                  <a:gd name="T5" fmla="*/ 30 h 65"/>
                  <a:gd name="T6" fmla="*/ 35 w 65"/>
                  <a:gd name="T7" fmla="*/ 1 h 65"/>
                  <a:gd name="T8" fmla="*/ 64 w 65"/>
                  <a:gd name="T9" fmla="*/ 3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5">
                    <a:moveTo>
                      <a:pt x="64" y="35"/>
                    </a:moveTo>
                    <a:cubicBezTo>
                      <a:pt x="62" y="52"/>
                      <a:pt x="47" y="65"/>
                      <a:pt x="30" y="64"/>
                    </a:cubicBezTo>
                    <a:cubicBezTo>
                      <a:pt x="13" y="62"/>
                      <a:pt x="0" y="47"/>
                      <a:pt x="1" y="30"/>
                    </a:cubicBezTo>
                    <a:cubicBezTo>
                      <a:pt x="2" y="13"/>
                      <a:pt x="17" y="0"/>
                      <a:pt x="35" y="1"/>
                    </a:cubicBezTo>
                    <a:cubicBezTo>
                      <a:pt x="52" y="2"/>
                      <a:pt x="65" y="17"/>
                      <a:pt x="64" y="35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9" name="iŝlíḑè">
                <a:extLst>
                  <a:ext uri="{FF2B5EF4-FFF2-40B4-BE49-F238E27FC236}">
                    <a16:creationId xmlns:a16="http://schemas.microsoft.com/office/drawing/2014/main" id="{EB7036F5-C4B5-42AC-810C-B91A9F735329}"/>
                  </a:ext>
                </a:extLst>
              </p:cNvPr>
              <p:cNvSpPr/>
              <p:nvPr/>
            </p:nvSpPr>
            <p:spPr bwMode="auto">
              <a:xfrm>
                <a:off x="9456025" y="2345017"/>
                <a:ext cx="67384" cy="67384"/>
              </a:xfrm>
              <a:custGeom>
                <a:avLst/>
                <a:gdLst>
                  <a:gd name="T0" fmla="*/ 40 w 41"/>
                  <a:gd name="T1" fmla="*/ 22 h 41"/>
                  <a:gd name="T2" fmla="*/ 19 w 41"/>
                  <a:gd name="T3" fmla="*/ 40 h 41"/>
                  <a:gd name="T4" fmla="*/ 1 w 41"/>
                  <a:gd name="T5" fmla="*/ 19 h 41"/>
                  <a:gd name="T6" fmla="*/ 22 w 41"/>
                  <a:gd name="T7" fmla="*/ 1 h 41"/>
                  <a:gd name="T8" fmla="*/ 40 w 41"/>
                  <a:gd name="T9" fmla="*/ 2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40" y="22"/>
                    </a:moveTo>
                    <a:cubicBezTo>
                      <a:pt x="39" y="33"/>
                      <a:pt x="30" y="41"/>
                      <a:pt x="19" y="40"/>
                    </a:cubicBezTo>
                    <a:cubicBezTo>
                      <a:pt x="8" y="39"/>
                      <a:pt x="0" y="30"/>
                      <a:pt x="1" y="19"/>
                    </a:cubicBezTo>
                    <a:cubicBezTo>
                      <a:pt x="1" y="8"/>
                      <a:pt x="11" y="0"/>
                      <a:pt x="22" y="1"/>
                    </a:cubicBezTo>
                    <a:cubicBezTo>
                      <a:pt x="33" y="2"/>
                      <a:pt x="41" y="11"/>
                      <a:pt x="40" y="22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0" name="ïsḻíďé">
                <a:extLst>
                  <a:ext uri="{FF2B5EF4-FFF2-40B4-BE49-F238E27FC236}">
                    <a16:creationId xmlns:a16="http://schemas.microsoft.com/office/drawing/2014/main" id="{DB28D42E-F18D-4987-A26C-8B4D180BA93B}"/>
                  </a:ext>
                </a:extLst>
              </p:cNvPr>
              <p:cNvSpPr/>
              <p:nvPr/>
            </p:nvSpPr>
            <p:spPr bwMode="auto">
              <a:xfrm>
                <a:off x="8061098" y="2300557"/>
                <a:ext cx="182702" cy="167419"/>
              </a:xfrm>
              <a:custGeom>
                <a:avLst/>
                <a:gdLst>
                  <a:gd name="T0" fmla="*/ 104 w 111"/>
                  <a:gd name="T1" fmla="*/ 57 h 102"/>
                  <a:gd name="T2" fmla="*/ 39 w 111"/>
                  <a:gd name="T3" fmla="*/ 6 h 102"/>
                  <a:gd name="T4" fmla="*/ 18 w 111"/>
                  <a:gd name="T5" fmla="*/ 8 h 102"/>
                  <a:gd name="T6" fmla="*/ 6 w 111"/>
                  <a:gd name="T7" fmla="*/ 23 h 102"/>
                  <a:gd name="T8" fmla="*/ 8 w 111"/>
                  <a:gd name="T9" fmla="*/ 45 h 102"/>
                  <a:gd name="T10" fmla="*/ 9 w 111"/>
                  <a:gd name="T11" fmla="*/ 46 h 102"/>
                  <a:gd name="T12" fmla="*/ 12 w 111"/>
                  <a:gd name="T13" fmla="*/ 38 h 102"/>
                  <a:gd name="T14" fmla="*/ 23 w 111"/>
                  <a:gd name="T15" fmla="*/ 24 h 102"/>
                  <a:gd name="T16" fmla="*/ 40 w 111"/>
                  <a:gd name="T17" fmla="*/ 21 h 102"/>
                  <a:gd name="T18" fmla="*/ 89 w 111"/>
                  <a:gd name="T19" fmla="*/ 59 h 102"/>
                  <a:gd name="T20" fmla="*/ 89 w 111"/>
                  <a:gd name="T21" fmla="*/ 77 h 102"/>
                  <a:gd name="T22" fmla="*/ 79 w 111"/>
                  <a:gd name="T23" fmla="*/ 91 h 102"/>
                  <a:gd name="T24" fmla="*/ 72 w 111"/>
                  <a:gd name="T25" fmla="*/ 96 h 102"/>
                  <a:gd name="T26" fmla="*/ 72 w 111"/>
                  <a:gd name="T27" fmla="*/ 96 h 102"/>
                  <a:gd name="T28" fmla="*/ 94 w 111"/>
                  <a:gd name="T29" fmla="*/ 94 h 102"/>
                  <a:gd name="T30" fmla="*/ 106 w 111"/>
                  <a:gd name="T31" fmla="*/ 79 h 102"/>
                  <a:gd name="T32" fmla="*/ 104 w 111"/>
                  <a:gd name="T33" fmla="*/ 5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02">
                    <a:moveTo>
                      <a:pt x="104" y="57"/>
                    </a:moveTo>
                    <a:cubicBezTo>
                      <a:pt x="39" y="6"/>
                      <a:pt x="39" y="6"/>
                      <a:pt x="39" y="6"/>
                    </a:cubicBezTo>
                    <a:cubicBezTo>
                      <a:pt x="33" y="0"/>
                      <a:pt x="23" y="2"/>
                      <a:pt x="18" y="8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30"/>
                      <a:pt x="1" y="40"/>
                      <a:pt x="8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3"/>
                      <a:pt x="10" y="40"/>
                      <a:pt x="12" y="38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7" y="18"/>
                      <a:pt x="35" y="17"/>
                      <a:pt x="40" y="2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4" y="63"/>
                      <a:pt x="94" y="72"/>
                      <a:pt x="89" y="77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7" y="93"/>
                      <a:pt x="74" y="95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9" y="102"/>
                      <a:pt x="89" y="101"/>
                      <a:pt x="94" y="94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11" y="72"/>
                      <a:pt x="110" y="62"/>
                      <a:pt x="104" y="57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1" name="íşļiḑe">
                <a:extLst>
                  <a:ext uri="{FF2B5EF4-FFF2-40B4-BE49-F238E27FC236}">
                    <a16:creationId xmlns:a16="http://schemas.microsoft.com/office/drawing/2014/main" id="{4A2A5EEE-1022-444E-8850-89B1C384CB7E}"/>
                  </a:ext>
                </a:extLst>
              </p:cNvPr>
              <p:cNvSpPr/>
              <p:nvPr/>
            </p:nvSpPr>
            <p:spPr bwMode="auto">
              <a:xfrm>
                <a:off x="8049983" y="2292221"/>
                <a:ext cx="182007" cy="166030"/>
              </a:xfrm>
              <a:custGeom>
                <a:avLst/>
                <a:gdLst>
                  <a:gd name="T0" fmla="*/ 103 w 111"/>
                  <a:gd name="T1" fmla="*/ 56 h 101"/>
                  <a:gd name="T2" fmla="*/ 39 w 111"/>
                  <a:gd name="T3" fmla="*/ 5 h 101"/>
                  <a:gd name="T4" fmla="*/ 17 w 111"/>
                  <a:gd name="T5" fmla="*/ 7 h 101"/>
                  <a:gd name="T6" fmla="*/ 5 w 111"/>
                  <a:gd name="T7" fmla="*/ 23 h 101"/>
                  <a:gd name="T8" fmla="*/ 8 w 111"/>
                  <a:gd name="T9" fmla="*/ 44 h 101"/>
                  <a:gd name="T10" fmla="*/ 8 w 111"/>
                  <a:gd name="T11" fmla="*/ 45 h 101"/>
                  <a:gd name="T12" fmla="*/ 12 w 111"/>
                  <a:gd name="T13" fmla="*/ 37 h 101"/>
                  <a:gd name="T14" fmla="*/ 22 w 111"/>
                  <a:gd name="T15" fmla="*/ 24 h 101"/>
                  <a:gd name="T16" fmla="*/ 40 w 111"/>
                  <a:gd name="T17" fmla="*/ 20 h 101"/>
                  <a:gd name="T18" fmla="*/ 88 w 111"/>
                  <a:gd name="T19" fmla="*/ 59 h 101"/>
                  <a:gd name="T20" fmla="*/ 89 w 111"/>
                  <a:gd name="T21" fmla="*/ 77 h 101"/>
                  <a:gd name="T22" fmla="*/ 78 w 111"/>
                  <a:gd name="T23" fmla="*/ 90 h 101"/>
                  <a:gd name="T24" fmla="*/ 71 w 111"/>
                  <a:gd name="T25" fmla="*/ 95 h 101"/>
                  <a:gd name="T26" fmla="*/ 72 w 111"/>
                  <a:gd name="T27" fmla="*/ 96 h 101"/>
                  <a:gd name="T28" fmla="*/ 94 w 111"/>
                  <a:gd name="T29" fmla="*/ 93 h 101"/>
                  <a:gd name="T30" fmla="*/ 106 w 111"/>
                  <a:gd name="T31" fmla="*/ 78 h 101"/>
                  <a:gd name="T32" fmla="*/ 103 w 111"/>
                  <a:gd name="T33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01">
                    <a:moveTo>
                      <a:pt x="103" y="56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2" y="0"/>
                      <a:pt x="23" y="1"/>
                      <a:pt x="17" y="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0" y="29"/>
                      <a:pt x="1" y="39"/>
                      <a:pt x="8" y="4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9" y="42"/>
                      <a:pt x="10" y="39"/>
                      <a:pt x="12" y="37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7" y="18"/>
                      <a:pt x="35" y="16"/>
                      <a:pt x="40" y="20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93" y="63"/>
                      <a:pt x="94" y="71"/>
                      <a:pt x="89" y="77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6" y="93"/>
                      <a:pt x="74" y="94"/>
                      <a:pt x="71" y="95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9" y="101"/>
                      <a:pt x="88" y="100"/>
                      <a:pt x="94" y="93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11" y="71"/>
                      <a:pt x="110" y="61"/>
                      <a:pt x="103" y="5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2" name="işľíḋe">
                <a:extLst>
                  <a:ext uri="{FF2B5EF4-FFF2-40B4-BE49-F238E27FC236}">
                    <a16:creationId xmlns:a16="http://schemas.microsoft.com/office/drawing/2014/main" id="{137DAC56-AA56-4478-8D38-7E0168C1BB23}"/>
                  </a:ext>
                </a:extLst>
              </p:cNvPr>
              <p:cNvSpPr/>
              <p:nvPr/>
            </p:nvSpPr>
            <p:spPr bwMode="auto">
              <a:xfrm>
                <a:off x="7681800" y="2254708"/>
                <a:ext cx="724556" cy="700937"/>
              </a:xfrm>
              <a:custGeom>
                <a:avLst/>
                <a:gdLst>
                  <a:gd name="T0" fmla="*/ 286 w 441"/>
                  <a:gd name="T1" fmla="*/ 419 h 427"/>
                  <a:gd name="T2" fmla="*/ 264 w 441"/>
                  <a:gd name="T3" fmla="*/ 422 h 427"/>
                  <a:gd name="T4" fmla="*/ 8 w 441"/>
                  <a:gd name="T5" fmla="*/ 219 h 427"/>
                  <a:gd name="T6" fmla="*/ 6 w 441"/>
                  <a:gd name="T7" fmla="*/ 197 h 427"/>
                  <a:gd name="T8" fmla="*/ 156 w 441"/>
                  <a:gd name="T9" fmla="*/ 8 h 427"/>
                  <a:gd name="T10" fmla="*/ 178 w 441"/>
                  <a:gd name="T11" fmla="*/ 5 h 427"/>
                  <a:gd name="T12" fmla="*/ 434 w 441"/>
                  <a:gd name="T13" fmla="*/ 208 h 427"/>
                  <a:gd name="T14" fmla="*/ 436 w 441"/>
                  <a:gd name="T15" fmla="*/ 230 h 427"/>
                  <a:gd name="T16" fmla="*/ 286 w 441"/>
                  <a:gd name="T17" fmla="*/ 419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427">
                    <a:moveTo>
                      <a:pt x="286" y="419"/>
                    </a:moveTo>
                    <a:cubicBezTo>
                      <a:pt x="280" y="426"/>
                      <a:pt x="270" y="427"/>
                      <a:pt x="264" y="422"/>
                    </a:cubicBezTo>
                    <a:cubicBezTo>
                      <a:pt x="8" y="219"/>
                      <a:pt x="8" y="219"/>
                      <a:pt x="8" y="219"/>
                    </a:cubicBezTo>
                    <a:cubicBezTo>
                      <a:pt x="2" y="213"/>
                      <a:pt x="0" y="204"/>
                      <a:pt x="6" y="197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62" y="1"/>
                      <a:pt x="171" y="0"/>
                      <a:pt x="178" y="5"/>
                    </a:cubicBezTo>
                    <a:cubicBezTo>
                      <a:pt x="434" y="208"/>
                      <a:pt x="434" y="208"/>
                      <a:pt x="434" y="208"/>
                    </a:cubicBezTo>
                    <a:cubicBezTo>
                      <a:pt x="440" y="214"/>
                      <a:pt x="441" y="223"/>
                      <a:pt x="436" y="230"/>
                    </a:cubicBezTo>
                    <a:lnTo>
                      <a:pt x="286" y="419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3" name="ïšḻiḍe">
                <a:extLst>
                  <a:ext uri="{FF2B5EF4-FFF2-40B4-BE49-F238E27FC236}">
                    <a16:creationId xmlns:a16="http://schemas.microsoft.com/office/drawing/2014/main" id="{2BA09F02-1417-4844-AA48-80BAE0A32AEC}"/>
                  </a:ext>
                </a:extLst>
              </p:cNvPr>
              <p:cNvSpPr/>
              <p:nvPr/>
            </p:nvSpPr>
            <p:spPr bwMode="auto">
              <a:xfrm>
                <a:off x="7681800" y="2254708"/>
                <a:ext cx="694685" cy="676623"/>
              </a:xfrm>
              <a:custGeom>
                <a:avLst/>
                <a:gdLst>
                  <a:gd name="T0" fmla="*/ 267 w 423"/>
                  <a:gd name="T1" fmla="*/ 404 h 412"/>
                  <a:gd name="T2" fmla="*/ 246 w 423"/>
                  <a:gd name="T3" fmla="*/ 407 h 412"/>
                  <a:gd name="T4" fmla="*/ 8 w 423"/>
                  <a:gd name="T5" fmla="*/ 218 h 412"/>
                  <a:gd name="T6" fmla="*/ 6 w 423"/>
                  <a:gd name="T7" fmla="*/ 197 h 412"/>
                  <a:gd name="T8" fmla="*/ 156 w 423"/>
                  <a:gd name="T9" fmla="*/ 8 h 412"/>
                  <a:gd name="T10" fmla="*/ 177 w 423"/>
                  <a:gd name="T11" fmla="*/ 5 h 412"/>
                  <a:gd name="T12" fmla="*/ 415 w 423"/>
                  <a:gd name="T13" fmla="*/ 194 h 412"/>
                  <a:gd name="T14" fmla="*/ 417 w 423"/>
                  <a:gd name="T15" fmla="*/ 215 h 412"/>
                  <a:gd name="T16" fmla="*/ 267 w 423"/>
                  <a:gd name="T17" fmla="*/ 404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412">
                    <a:moveTo>
                      <a:pt x="267" y="404"/>
                    </a:moveTo>
                    <a:cubicBezTo>
                      <a:pt x="261" y="411"/>
                      <a:pt x="252" y="412"/>
                      <a:pt x="246" y="407"/>
                    </a:cubicBezTo>
                    <a:cubicBezTo>
                      <a:pt x="8" y="218"/>
                      <a:pt x="8" y="218"/>
                      <a:pt x="8" y="218"/>
                    </a:cubicBezTo>
                    <a:cubicBezTo>
                      <a:pt x="1" y="213"/>
                      <a:pt x="0" y="204"/>
                      <a:pt x="6" y="197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62" y="1"/>
                      <a:pt x="171" y="0"/>
                      <a:pt x="177" y="5"/>
                    </a:cubicBezTo>
                    <a:cubicBezTo>
                      <a:pt x="415" y="194"/>
                      <a:pt x="415" y="194"/>
                      <a:pt x="415" y="194"/>
                    </a:cubicBezTo>
                    <a:cubicBezTo>
                      <a:pt x="422" y="199"/>
                      <a:pt x="423" y="209"/>
                      <a:pt x="417" y="215"/>
                    </a:cubicBezTo>
                    <a:lnTo>
                      <a:pt x="267" y="40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4" name="ïṣ1îḑe">
                <a:extLst>
                  <a:ext uri="{FF2B5EF4-FFF2-40B4-BE49-F238E27FC236}">
                    <a16:creationId xmlns:a16="http://schemas.microsoft.com/office/drawing/2014/main" id="{A1F76555-90F2-404B-B472-F28D9E4412E4}"/>
                  </a:ext>
                </a:extLst>
              </p:cNvPr>
              <p:cNvSpPr/>
              <p:nvPr/>
            </p:nvSpPr>
            <p:spPr bwMode="auto">
              <a:xfrm>
                <a:off x="7681800" y="2254708"/>
                <a:ext cx="694685" cy="676623"/>
              </a:xfrm>
              <a:custGeom>
                <a:avLst/>
                <a:gdLst>
                  <a:gd name="T0" fmla="*/ 267 w 423"/>
                  <a:gd name="T1" fmla="*/ 404 h 412"/>
                  <a:gd name="T2" fmla="*/ 246 w 423"/>
                  <a:gd name="T3" fmla="*/ 407 h 412"/>
                  <a:gd name="T4" fmla="*/ 8 w 423"/>
                  <a:gd name="T5" fmla="*/ 218 h 412"/>
                  <a:gd name="T6" fmla="*/ 6 w 423"/>
                  <a:gd name="T7" fmla="*/ 197 h 412"/>
                  <a:gd name="T8" fmla="*/ 156 w 423"/>
                  <a:gd name="T9" fmla="*/ 8 h 412"/>
                  <a:gd name="T10" fmla="*/ 177 w 423"/>
                  <a:gd name="T11" fmla="*/ 5 h 412"/>
                  <a:gd name="T12" fmla="*/ 415 w 423"/>
                  <a:gd name="T13" fmla="*/ 194 h 412"/>
                  <a:gd name="T14" fmla="*/ 417 w 423"/>
                  <a:gd name="T15" fmla="*/ 215 h 412"/>
                  <a:gd name="T16" fmla="*/ 267 w 423"/>
                  <a:gd name="T17" fmla="*/ 404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412">
                    <a:moveTo>
                      <a:pt x="267" y="404"/>
                    </a:moveTo>
                    <a:cubicBezTo>
                      <a:pt x="261" y="411"/>
                      <a:pt x="252" y="412"/>
                      <a:pt x="246" y="407"/>
                    </a:cubicBezTo>
                    <a:cubicBezTo>
                      <a:pt x="8" y="218"/>
                      <a:pt x="8" y="218"/>
                      <a:pt x="8" y="218"/>
                    </a:cubicBezTo>
                    <a:cubicBezTo>
                      <a:pt x="1" y="213"/>
                      <a:pt x="0" y="204"/>
                      <a:pt x="6" y="197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62" y="1"/>
                      <a:pt x="171" y="0"/>
                      <a:pt x="177" y="5"/>
                    </a:cubicBezTo>
                    <a:cubicBezTo>
                      <a:pt x="415" y="194"/>
                      <a:pt x="415" y="194"/>
                      <a:pt x="415" y="194"/>
                    </a:cubicBezTo>
                    <a:cubicBezTo>
                      <a:pt x="422" y="199"/>
                      <a:pt x="423" y="209"/>
                      <a:pt x="417" y="215"/>
                    </a:cubicBezTo>
                    <a:lnTo>
                      <a:pt x="267" y="404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5" name="îšḻiḋé">
                <a:extLst>
                  <a:ext uri="{FF2B5EF4-FFF2-40B4-BE49-F238E27FC236}">
                    <a16:creationId xmlns:a16="http://schemas.microsoft.com/office/drawing/2014/main" id="{01D883BA-879F-41D0-88A7-2255FFDEAB64}"/>
                  </a:ext>
                </a:extLst>
              </p:cNvPr>
              <p:cNvSpPr/>
              <p:nvPr/>
            </p:nvSpPr>
            <p:spPr bwMode="auto">
              <a:xfrm>
                <a:off x="7639424" y="2219974"/>
                <a:ext cx="698158" cy="681486"/>
              </a:xfrm>
              <a:custGeom>
                <a:avLst/>
                <a:gdLst>
                  <a:gd name="T0" fmla="*/ 269 w 425"/>
                  <a:gd name="T1" fmla="*/ 406 h 415"/>
                  <a:gd name="T2" fmla="*/ 248 w 425"/>
                  <a:gd name="T3" fmla="*/ 409 h 415"/>
                  <a:gd name="T4" fmla="*/ 8 w 425"/>
                  <a:gd name="T5" fmla="*/ 218 h 415"/>
                  <a:gd name="T6" fmla="*/ 6 w 425"/>
                  <a:gd name="T7" fmla="*/ 197 h 415"/>
                  <a:gd name="T8" fmla="*/ 156 w 425"/>
                  <a:gd name="T9" fmla="*/ 8 h 415"/>
                  <a:gd name="T10" fmla="*/ 177 w 425"/>
                  <a:gd name="T11" fmla="*/ 5 h 415"/>
                  <a:gd name="T12" fmla="*/ 418 w 425"/>
                  <a:gd name="T13" fmla="*/ 196 h 415"/>
                  <a:gd name="T14" fmla="*/ 419 w 425"/>
                  <a:gd name="T15" fmla="*/ 217 h 415"/>
                  <a:gd name="T16" fmla="*/ 269 w 425"/>
                  <a:gd name="T17" fmla="*/ 406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5" h="415">
                    <a:moveTo>
                      <a:pt x="269" y="406"/>
                    </a:moveTo>
                    <a:cubicBezTo>
                      <a:pt x="264" y="413"/>
                      <a:pt x="254" y="415"/>
                      <a:pt x="248" y="409"/>
                    </a:cubicBezTo>
                    <a:cubicBezTo>
                      <a:pt x="8" y="218"/>
                      <a:pt x="8" y="218"/>
                      <a:pt x="8" y="218"/>
                    </a:cubicBezTo>
                    <a:cubicBezTo>
                      <a:pt x="1" y="213"/>
                      <a:pt x="0" y="204"/>
                      <a:pt x="6" y="197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62" y="1"/>
                      <a:pt x="171" y="0"/>
                      <a:pt x="177" y="5"/>
                    </a:cubicBezTo>
                    <a:cubicBezTo>
                      <a:pt x="418" y="196"/>
                      <a:pt x="418" y="196"/>
                      <a:pt x="418" y="196"/>
                    </a:cubicBezTo>
                    <a:cubicBezTo>
                      <a:pt x="424" y="201"/>
                      <a:pt x="425" y="211"/>
                      <a:pt x="419" y="217"/>
                    </a:cubicBezTo>
                    <a:lnTo>
                      <a:pt x="269" y="406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6" name="íṩľíḍé">
                <a:extLst>
                  <a:ext uri="{FF2B5EF4-FFF2-40B4-BE49-F238E27FC236}">
                    <a16:creationId xmlns:a16="http://schemas.microsoft.com/office/drawing/2014/main" id="{4266562E-EC2F-446C-B1CD-0C825680FA4D}"/>
                  </a:ext>
                </a:extLst>
              </p:cNvPr>
              <p:cNvSpPr/>
              <p:nvPr/>
            </p:nvSpPr>
            <p:spPr bwMode="auto">
              <a:xfrm>
                <a:off x="7672074" y="2252624"/>
                <a:ext cx="617575" cy="602986"/>
              </a:xfrm>
              <a:custGeom>
                <a:avLst/>
                <a:gdLst>
                  <a:gd name="T0" fmla="*/ 237 w 376"/>
                  <a:gd name="T1" fmla="*/ 360 h 367"/>
                  <a:gd name="T2" fmla="*/ 218 w 376"/>
                  <a:gd name="T3" fmla="*/ 363 h 367"/>
                  <a:gd name="T4" fmla="*/ 6 w 376"/>
                  <a:gd name="T5" fmla="*/ 194 h 367"/>
                  <a:gd name="T6" fmla="*/ 5 w 376"/>
                  <a:gd name="T7" fmla="*/ 175 h 367"/>
                  <a:gd name="T8" fmla="*/ 139 w 376"/>
                  <a:gd name="T9" fmla="*/ 7 h 367"/>
                  <a:gd name="T10" fmla="*/ 158 w 376"/>
                  <a:gd name="T11" fmla="*/ 4 h 367"/>
                  <a:gd name="T12" fmla="*/ 369 w 376"/>
                  <a:gd name="T13" fmla="*/ 172 h 367"/>
                  <a:gd name="T14" fmla="*/ 371 w 376"/>
                  <a:gd name="T15" fmla="*/ 191 h 367"/>
                  <a:gd name="T16" fmla="*/ 237 w 376"/>
                  <a:gd name="T17" fmla="*/ 36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6" h="367">
                    <a:moveTo>
                      <a:pt x="237" y="360"/>
                    </a:moveTo>
                    <a:cubicBezTo>
                      <a:pt x="232" y="366"/>
                      <a:pt x="223" y="367"/>
                      <a:pt x="218" y="363"/>
                    </a:cubicBezTo>
                    <a:cubicBezTo>
                      <a:pt x="6" y="194"/>
                      <a:pt x="6" y="194"/>
                      <a:pt x="6" y="194"/>
                    </a:cubicBezTo>
                    <a:cubicBezTo>
                      <a:pt x="1" y="190"/>
                      <a:pt x="0" y="181"/>
                      <a:pt x="5" y="175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44" y="1"/>
                      <a:pt x="152" y="0"/>
                      <a:pt x="158" y="4"/>
                    </a:cubicBezTo>
                    <a:cubicBezTo>
                      <a:pt x="369" y="172"/>
                      <a:pt x="369" y="172"/>
                      <a:pt x="369" y="172"/>
                    </a:cubicBezTo>
                    <a:cubicBezTo>
                      <a:pt x="375" y="177"/>
                      <a:pt x="376" y="185"/>
                      <a:pt x="371" y="191"/>
                    </a:cubicBezTo>
                    <a:lnTo>
                      <a:pt x="237" y="36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7" name="ïślîḋê">
                <a:extLst>
                  <a:ext uri="{FF2B5EF4-FFF2-40B4-BE49-F238E27FC236}">
                    <a16:creationId xmlns:a16="http://schemas.microsoft.com/office/drawing/2014/main" id="{10A7457F-1AF2-4EBA-AA25-1112538E78E1}"/>
                  </a:ext>
                </a:extLst>
              </p:cNvPr>
              <p:cNvSpPr/>
              <p:nvPr/>
            </p:nvSpPr>
            <p:spPr bwMode="auto">
              <a:xfrm>
                <a:off x="8414693" y="2554812"/>
                <a:ext cx="42376" cy="72247"/>
              </a:xfrm>
              <a:custGeom>
                <a:avLst/>
                <a:gdLst>
                  <a:gd name="T0" fmla="*/ 6 w 26"/>
                  <a:gd name="T1" fmla="*/ 16 h 44"/>
                  <a:gd name="T2" fmla="*/ 11 w 26"/>
                  <a:gd name="T3" fmla="*/ 34 h 44"/>
                  <a:gd name="T4" fmla="*/ 26 w 26"/>
                  <a:gd name="T5" fmla="*/ 34 h 44"/>
                  <a:gd name="T6" fmla="*/ 18 w 26"/>
                  <a:gd name="T7" fmla="*/ 8 h 44"/>
                  <a:gd name="T8" fmla="*/ 6 w 26"/>
                  <a:gd name="T9" fmla="*/ 1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4">
                    <a:moveTo>
                      <a:pt x="6" y="16"/>
                    </a:moveTo>
                    <a:cubicBezTo>
                      <a:pt x="9" y="21"/>
                      <a:pt x="10" y="27"/>
                      <a:pt x="11" y="34"/>
                    </a:cubicBezTo>
                    <a:cubicBezTo>
                      <a:pt x="11" y="44"/>
                      <a:pt x="26" y="44"/>
                      <a:pt x="26" y="34"/>
                    </a:cubicBezTo>
                    <a:cubicBezTo>
                      <a:pt x="25" y="25"/>
                      <a:pt x="23" y="16"/>
                      <a:pt x="18" y="8"/>
                    </a:cubicBezTo>
                    <a:cubicBezTo>
                      <a:pt x="13" y="0"/>
                      <a:pt x="0" y="7"/>
                      <a:pt x="6" y="1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8" name="išľiḓê">
                <a:extLst>
                  <a:ext uri="{FF2B5EF4-FFF2-40B4-BE49-F238E27FC236}">
                    <a16:creationId xmlns:a16="http://schemas.microsoft.com/office/drawing/2014/main" id="{D85FEEA5-F1DE-49D4-9319-515C47E1310B}"/>
                  </a:ext>
                </a:extLst>
              </p:cNvPr>
              <p:cNvSpPr/>
              <p:nvPr/>
            </p:nvSpPr>
            <p:spPr bwMode="auto">
              <a:xfrm>
                <a:off x="8460542" y="2556896"/>
                <a:ext cx="32650" cy="60438"/>
              </a:xfrm>
              <a:custGeom>
                <a:avLst/>
                <a:gdLst>
                  <a:gd name="T0" fmla="*/ 3 w 20"/>
                  <a:gd name="T1" fmla="*/ 13 h 37"/>
                  <a:gd name="T2" fmla="*/ 5 w 20"/>
                  <a:gd name="T3" fmla="*/ 27 h 37"/>
                  <a:gd name="T4" fmla="*/ 20 w 20"/>
                  <a:gd name="T5" fmla="*/ 27 h 37"/>
                  <a:gd name="T6" fmla="*/ 17 w 20"/>
                  <a:gd name="T7" fmla="*/ 9 h 37"/>
                  <a:gd name="T8" fmla="*/ 3 w 20"/>
                  <a:gd name="T9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7">
                    <a:moveTo>
                      <a:pt x="3" y="13"/>
                    </a:moveTo>
                    <a:cubicBezTo>
                      <a:pt x="4" y="17"/>
                      <a:pt x="4" y="22"/>
                      <a:pt x="5" y="27"/>
                    </a:cubicBezTo>
                    <a:cubicBezTo>
                      <a:pt x="5" y="37"/>
                      <a:pt x="20" y="37"/>
                      <a:pt x="20" y="27"/>
                    </a:cubicBezTo>
                    <a:cubicBezTo>
                      <a:pt x="19" y="21"/>
                      <a:pt x="19" y="15"/>
                      <a:pt x="17" y="9"/>
                    </a:cubicBezTo>
                    <a:cubicBezTo>
                      <a:pt x="14" y="0"/>
                      <a:pt x="0" y="4"/>
                      <a:pt x="3" y="1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9" name="íşḷïḍe">
                <a:extLst>
                  <a:ext uri="{FF2B5EF4-FFF2-40B4-BE49-F238E27FC236}">
                    <a16:creationId xmlns:a16="http://schemas.microsoft.com/office/drawing/2014/main" id="{E76EFFB5-C35E-45AA-82D8-783BB5227239}"/>
                  </a:ext>
                </a:extLst>
              </p:cNvPr>
              <p:cNvSpPr/>
              <p:nvPr/>
            </p:nvSpPr>
            <p:spPr bwMode="auto">
              <a:xfrm>
                <a:off x="7549115" y="2507574"/>
                <a:ext cx="42376" cy="100035"/>
              </a:xfrm>
              <a:custGeom>
                <a:avLst/>
                <a:gdLst>
                  <a:gd name="T0" fmla="*/ 7 w 26"/>
                  <a:gd name="T1" fmla="*/ 9 h 61"/>
                  <a:gd name="T2" fmla="*/ 9 w 26"/>
                  <a:gd name="T3" fmla="*/ 53 h 61"/>
                  <a:gd name="T4" fmla="*/ 21 w 26"/>
                  <a:gd name="T5" fmla="*/ 45 h 61"/>
                  <a:gd name="T6" fmla="*/ 19 w 26"/>
                  <a:gd name="T7" fmla="*/ 17 h 61"/>
                  <a:gd name="T8" fmla="*/ 7 w 26"/>
                  <a:gd name="T9" fmla="*/ 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1">
                    <a:moveTo>
                      <a:pt x="7" y="9"/>
                    </a:moveTo>
                    <a:cubicBezTo>
                      <a:pt x="0" y="24"/>
                      <a:pt x="2" y="38"/>
                      <a:pt x="9" y="53"/>
                    </a:cubicBezTo>
                    <a:cubicBezTo>
                      <a:pt x="13" y="61"/>
                      <a:pt x="26" y="54"/>
                      <a:pt x="21" y="45"/>
                    </a:cubicBezTo>
                    <a:cubicBezTo>
                      <a:pt x="17" y="36"/>
                      <a:pt x="15" y="26"/>
                      <a:pt x="19" y="17"/>
                    </a:cubicBezTo>
                    <a:cubicBezTo>
                      <a:pt x="23" y="8"/>
                      <a:pt x="11" y="0"/>
                      <a:pt x="7" y="9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90" name="îṣľíḍé">
                <a:extLst>
                  <a:ext uri="{FF2B5EF4-FFF2-40B4-BE49-F238E27FC236}">
                    <a16:creationId xmlns:a16="http://schemas.microsoft.com/office/drawing/2014/main" id="{BC3E6F9B-032F-49D4-8091-DB80FB8A9B5C}"/>
                  </a:ext>
                </a:extLst>
              </p:cNvPr>
              <p:cNvSpPr/>
              <p:nvPr/>
            </p:nvSpPr>
            <p:spPr bwMode="auto">
              <a:xfrm>
                <a:off x="7508129" y="2518689"/>
                <a:ext cx="31261" cy="80583"/>
              </a:xfrm>
              <a:custGeom>
                <a:avLst/>
                <a:gdLst>
                  <a:gd name="T0" fmla="*/ 1 w 19"/>
                  <a:gd name="T1" fmla="*/ 10 h 49"/>
                  <a:gd name="T2" fmla="*/ 3 w 19"/>
                  <a:gd name="T3" fmla="*/ 40 h 49"/>
                  <a:gd name="T4" fmla="*/ 17 w 19"/>
                  <a:gd name="T5" fmla="*/ 36 h 49"/>
                  <a:gd name="T6" fmla="*/ 16 w 19"/>
                  <a:gd name="T7" fmla="*/ 10 h 49"/>
                  <a:gd name="T8" fmla="*/ 1 w 19"/>
                  <a:gd name="T9" fmla="*/ 1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9">
                    <a:moveTo>
                      <a:pt x="1" y="10"/>
                    </a:moveTo>
                    <a:cubicBezTo>
                      <a:pt x="1" y="20"/>
                      <a:pt x="1" y="30"/>
                      <a:pt x="3" y="40"/>
                    </a:cubicBezTo>
                    <a:cubicBezTo>
                      <a:pt x="5" y="49"/>
                      <a:pt x="19" y="45"/>
                      <a:pt x="17" y="36"/>
                    </a:cubicBezTo>
                    <a:cubicBezTo>
                      <a:pt x="16" y="27"/>
                      <a:pt x="16" y="19"/>
                      <a:pt x="16" y="10"/>
                    </a:cubicBezTo>
                    <a:cubicBezTo>
                      <a:pt x="15" y="0"/>
                      <a:pt x="0" y="0"/>
                      <a:pt x="1" y="10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</p:grpSp>
        <p:grpSp>
          <p:nvGrpSpPr>
            <p:cNvPr id="5" name="iśļiďe">
              <a:extLst>
                <a:ext uri="{FF2B5EF4-FFF2-40B4-BE49-F238E27FC236}">
                  <a16:creationId xmlns:a16="http://schemas.microsoft.com/office/drawing/2014/main" id="{37EE1E70-503E-4789-8D91-C9B562FFA555}"/>
                </a:ext>
              </a:extLst>
            </p:cNvPr>
            <p:cNvGrpSpPr/>
            <p:nvPr/>
          </p:nvGrpSpPr>
          <p:grpSpPr>
            <a:xfrm>
              <a:off x="538676" y="1351702"/>
              <a:ext cx="3027168" cy="817186"/>
              <a:chOff x="7484265" y="1220840"/>
              <a:chExt cx="4036224" cy="1089581"/>
            </a:xfrm>
          </p:grpSpPr>
          <p:sp>
            <p:nvSpPr>
              <p:cNvPr id="19" name="işḷïḓê">
                <a:extLst>
                  <a:ext uri="{FF2B5EF4-FFF2-40B4-BE49-F238E27FC236}">
                    <a16:creationId xmlns:a16="http://schemas.microsoft.com/office/drawing/2014/main" id="{0C2FB48B-F032-453C-B0E3-EB0D611F57F4}"/>
                  </a:ext>
                </a:extLst>
              </p:cNvPr>
              <p:cNvSpPr/>
              <p:nvPr/>
            </p:nvSpPr>
            <p:spPr bwMode="auto">
              <a:xfrm>
                <a:off x="7484265" y="1633720"/>
                <a:ext cx="4036224" cy="676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远程遥控小车，实现模式设置，参数调整以及传感器数据打印等功能</a:t>
                </a:r>
                <a:endParaRPr lang="en-US" altLang="zh-CN" sz="1400" dirty="0"/>
              </a:p>
            </p:txBody>
          </p:sp>
          <p:sp>
            <p:nvSpPr>
              <p:cNvPr id="20" name="îṡľíḋe">
                <a:extLst>
                  <a:ext uri="{FF2B5EF4-FFF2-40B4-BE49-F238E27FC236}">
                    <a16:creationId xmlns:a16="http://schemas.microsoft.com/office/drawing/2014/main" id="{6F9323D0-BD62-4C9A-B7BE-A27D9316DC8D}"/>
                  </a:ext>
                </a:extLst>
              </p:cNvPr>
              <p:cNvSpPr txBox="1"/>
              <p:nvPr/>
            </p:nvSpPr>
            <p:spPr bwMode="auto">
              <a:xfrm>
                <a:off x="7484265" y="1220840"/>
                <a:ext cx="40362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应用</a:t>
                </a:r>
                <a:endParaRPr lang="en-US" altLang="zh-CN" sz="18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6" name="íşḻïďé">
              <a:extLst>
                <a:ext uri="{FF2B5EF4-FFF2-40B4-BE49-F238E27FC236}">
                  <a16:creationId xmlns:a16="http://schemas.microsoft.com/office/drawing/2014/main" id="{FC069131-7F6C-4AF2-A85D-3D23087F08E7}"/>
                </a:ext>
              </a:extLst>
            </p:cNvPr>
            <p:cNvGrpSpPr/>
            <p:nvPr/>
          </p:nvGrpSpPr>
          <p:grpSpPr>
            <a:xfrm>
              <a:off x="593615" y="2510792"/>
              <a:ext cx="3128032" cy="817186"/>
              <a:chOff x="7484265" y="1220840"/>
              <a:chExt cx="4170709" cy="1089581"/>
            </a:xfrm>
          </p:grpSpPr>
          <p:sp>
            <p:nvSpPr>
              <p:cNvPr id="17" name="ïsľiḍé">
                <a:extLst>
                  <a:ext uri="{FF2B5EF4-FFF2-40B4-BE49-F238E27FC236}">
                    <a16:creationId xmlns:a16="http://schemas.microsoft.com/office/drawing/2014/main" id="{B5F84B34-95A9-40C5-AF7C-1ED806F77AFE}"/>
                  </a:ext>
                </a:extLst>
              </p:cNvPr>
              <p:cNvSpPr/>
              <p:nvPr/>
            </p:nvSpPr>
            <p:spPr bwMode="auto">
              <a:xfrm>
                <a:off x="7484265" y="1633720"/>
                <a:ext cx="4170709" cy="676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LQR+PID</a:t>
                </a:r>
                <a:r>
                  <a:rPr lang="zh-CN" altLang="en-US" sz="1400" dirty="0"/>
                  <a:t>控制算法，</a:t>
                </a:r>
                <a:r>
                  <a:rPr lang="en-US" altLang="zh-CN" sz="1400" dirty="0" err="1"/>
                  <a:t>kalman</a:t>
                </a:r>
                <a:r>
                  <a:rPr lang="zh-CN" altLang="en-US" sz="1400" dirty="0"/>
                  <a:t>滤波器</a:t>
                </a:r>
                <a:endParaRPr lang="en-US" altLang="zh-CN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定点运算</a:t>
                </a:r>
                <a:r>
                  <a:rPr lang="en-US" altLang="zh-CN" sz="1400" dirty="0"/>
                  <a:t>+</a:t>
                </a:r>
                <a:r>
                  <a:rPr lang="en-US" altLang="zh-CN" sz="1400" dirty="0" err="1"/>
                  <a:t>dsp</a:t>
                </a:r>
                <a:r>
                  <a:rPr lang="zh-CN" altLang="en-US" sz="1400" dirty="0"/>
                  <a:t>指令加速</a:t>
                </a:r>
                <a:endParaRPr lang="en-US" altLang="zh-CN" sz="1400" dirty="0"/>
              </a:p>
            </p:txBody>
          </p:sp>
          <p:sp>
            <p:nvSpPr>
              <p:cNvPr id="18" name="îṩliďe">
                <a:extLst>
                  <a:ext uri="{FF2B5EF4-FFF2-40B4-BE49-F238E27FC236}">
                    <a16:creationId xmlns:a16="http://schemas.microsoft.com/office/drawing/2014/main" id="{35381F12-2AD5-474B-8D66-88EC5744069B}"/>
                  </a:ext>
                </a:extLst>
              </p:cNvPr>
              <p:cNvSpPr txBox="1"/>
              <p:nvPr/>
            </p:nvSpPr>
            <p:spPr bwMode="auto">
              <a:xfrm>
                <a:off x="7484265" y="1220840"/>
                <a:ext cx="40362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2"/>
                    </a:solidFill>
                  </a:rPr>
                  <a:t>算法实现</a:t>
                </a:r>
                <a:endParaRPr lang="en-US" altLang="zh-CN" sz="18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7" name="íṡḷîḍè">
              <a:extLst>
                <a:ext uri="{FF2B5EF4-FFF2-40B4-BE49-F238E27FC236}">
                  <a16:creationId xmlns:a16="http://schemas.microsoft.com/office/drawing/2014/main" id="{221CE0CF-38B3-4D49-8130-F6F085BB2749}"/>
                </a:ext>
              </a:extLst>
            </p:cNvPr>
            <p:cNvGrpSpPr/>
            <p:nvPr/>
          </p:nvGrpSpPr>
          <p:grpSpPr>
            <a:xfrm>
              <a:off x="593615" y="3610190"/>
              <a:ext cx="3027168" cy="817186"/>
              <a:chOff x="7484265" y="1220840"/>
              <a:chExt cx="4036224" cy="1089581"/>
            </a:xfrm>
          </p:grpSpPr>
          <p:sp>
            <p:nvSpPr>
              <p:cNvPr id="15" name="ïṣ1iďé">
                <a:extLst>
                  <a:ext uri="{FF2B5EF4-FFF2-40B4-BE49-F238E27FC236}">
                    <a16:creationId xmlns:a16="http://schemas.microsoft.com/office/drawing/2014/main" id="{B764C8E2-521F-4A72-A0D7-CA91927D5CBF}"/>
                  </a:ext>
                </a:extLst>
              </p:cNvPr>
              <p:cNvSpPr/>
              <p:nvPr/>
            </p:nvSpPr>
            <p:spPr bwMode="auto">
              <a:xfrm>
                <a:off x="7484265" y="1633720"/>
                <a:ext cx="4036224" cy="676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多线程协同操作</a:t>
                </a:r>
                <a:endParaRPr lang="en-US" altLang="zh-CN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TIMER</a:t>
                </a:r>
                <a:r>
                  <a:rPr lang="zh-CN" altLang="en-US" sz="1400" dirty="0"/>
                  <a:t>中断实现</a:t>
                </a:r>
                <a:r>
                  <a:rPr lang="en-US" altLang="zh-CN" sz="1400" dirty="0"/>
                  <a:t>2ms</a:t>
                </a:r>
                <a:r>
                  <a:rPr lang="zh-CN" altLang="en-US" sz="1400" dirty="0"/>
                  <a:t>控制周期</a:t>
                </a:r>
              </a:p>
            </p:txBody>
          </p:sp>
          <p:sp>
            <p:nvSpPr>
              <p:cNvPr id="16" name="íṡḻîḑè">
                <a:extLst>
                  <a:ext uri="{FF2B5EF4-FFF2-40B4-BE49-F238E27FC236}">
                    <a16:creationId xmlns:a16="http://schemas.microsoft.com/office/drawing/2014/main" id="{18E9DBFA-EEAC-46F3-BF07-3CBF4E4A4591}"/>
                  </a:ext>
                </a:extLst>
              </p:cNvPr>
              <p:cNvSpPr txBox="1"/>
              <p:nvPr/>
            </p:nvSpPr>
            <p:spPr bwMode="auto">
              <a:xfrm>
                <a:off x="7484265" y="1220840"/>
                <a:ext cx="40362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rgbClr val="00B050"/>
                    </a:solidFill>
                  </a:rPr>
                  <a:t>操作系统</a:t>
                </a:r>
                <a:endParaRPr lang="en-US" altLang="zh-CN" sz="1800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" name="îṩļïdê">
              <a:extLst>
                <a:ext uri="{FF2B5EF4-FFF2-40B4-BE49-F238E27FC236}">
                  <a16:creationId xmlns:a16="http://schemas.microsoft.com/office/drawing/2014/main" id="{A077E687-E4DF-45C2-A044-BF57AC7E74EA}"/>
                </a:ext>
              </a:extLst>
            </p:cNvPr>
            <p:cNvGrpSpPr/>
            <p:nvPr/>
          </p:nvGrpSpPr>
          <p:grpSpPr>
            <a:xfrm>
              <a:off x="555593" y="4774443"/>
              <a:ext cx="3444986" cy="817186"/>
              <a:chOff x="7484264" y="1220840"/>
              <a:chExt cx="4593314" cy="1089581"/>
            </a:xfrm>
          </p:grpSpPr>
          <p:sp>
            <p:nvSpPr>
              <p:cNvPr id="13" name="iṡ1îḑè">
                <a:extLst>
                  <a:ext uri="{FF2B5EF4-FFF2-40B4-BE49-F238E27FC236}">
                    <a16:creationId xmlns:a16="http://schemas.microsoft.com/office/drawing/2014/main" id="{0CDD9E9A-9144-476A-B462-E9B15441A314}"/>
                  </a:ext>
                </a:extLst>
              </p:cNvPr>
              <p:cNvSpPr/>
              <p:nvPr/>
            </p:nvSpPr>
            <p:spPr bwMode="auto">
              <a:xfrm>
                <a:off x="7484264" y="1633720"/>
                <a:ext cx="4593314" cy="676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各模块驱动</a:t>
                </a:r>
                <a:endParaRPr lang="en-US" altLang="zh-CN" sz="1400" dirty="0"/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400" dirty="0"/>
                  <a:t>制定</a:t>
                </a:r>
                <a:r>
                  <a:rPr lang="en-US" altLang="zh-CN" sz="1400" dirty="0"/>
                  <a:t>SPI</a:t>
                </a:r>
                <a:r>
                  <a:rPr lang="zh-CN" altLang="en-US" sz="1400" dirty="0"/>
                  <a:t>接口下</a:t>
                </a:r>
                <a:r>
                  <a:rPr lang="en-US" altLang="zh-CN" sz="1400" dirty="0"/>
                  <a:t>QEI</a:t>
                </a:r>
                <a:r>
                  <a:rPr lang="zh-CN" altLang="en-US" sz="1400" dirty="0"/>
                  <a:t>与</a:t>
                </a:r>
                <a:r>
                  <a:rPr lang="en-US" altLang="zh-CN" sz="1400" dirty="0"/>
                  <a:t>PWM</a:t>
                </a:r>
                <a:r>
                  <a:rPr lang="zh-CN" altLang="en-US" sz="1400" dirty="0"/>
                  <a:t>的传输协议</a:t>
                </a:r>
              </a:p>
            </p:txBody>
          </p:sp>
          <p:sp>
            <p:nvSpPr>
              <p:cNvPr id="14" name="ísḷîďè">
                <a:extLst>
                  <a:ext uri="{FF2B5EF4-FFF2-40B4-BE49-F238E27FC236}">
                    <a16:creationId xmlns:a16="http://schemas.microsoft.com/office/drawing/2014/main" id="{74A3CC85-D02B-4806-B80F-A26731612061}"/>
                  </a:ext>
                </a:extLst>
              </p:cNvPr>
              <p:cNvSpPr txBox="1"/>
              <p:nvPr/>
            </p:nvSpPr>
            <p:spPr bwMode="auto">
              <a:xfrm>
                <a:off x="7484265" y="1220840"/>
                <a:ext cx="40362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底层驱动</a:t>
                </a:r>
                <a:endParaRPr lang="en-US" altLang="zh-CN" sz="1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7690AC2-B856-4059-BDE1-0E2170F582EC}"/>
                </a:ext>
              </a:extLst>
            </p:cNvPr>
            <p:cNvCxnSpPr>
              <a:cxnSpLocks/>
            </p:cNvCxnSpPr>
            <p:nvPr/>
          </p:nvCxnSpPr>
          <p:spPr>
            <a:xfrm>
              <a:off x="659697" y="2409904"/>
              <a:ext cx="296108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BA69F21-8563-4DEB-8D9A-D69772F5D9E3}"/>
                </a:ext>
              </a:extLst>
            </p:cNvPr>
            <p:cNvCxnSpPr>
              <a:cxnSpLocks/>
            </p:cNvCxnSpPr>
            <p:nvPr/>
          </p:nvCxnSpPr>
          <p:spPr>
            <a:xfrm>
              <a:off x="659697" y="3524030"/>
              <a:ext cx="296108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5AF34BD-0F90-423F-8CEB-32FD401142BD}"/>
                </a:ext>
              </a:extLst>
            </p:cNvPr>
            <p:cNvCxnSpPr>
              <a:cxnSpLocks/>
            </p:cNvCxnSpPr>
            <p:nvPr/>
          </p:nvCxnSpPr>
          <p:spPr>
            <a:xfrm>
              <a:off x="593614" y="4648200"/>
              <a:ext cx="296108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3654694-B24F-4E58-A475-D23C922B8FB2}"/>
                </a:ext>
              </a:extLst>
            </p:cNvPr>
            <p:cNvCxnSpPr>
              <a:cxnSpLocks/>
            </p:cNvCxnSpPr>
            <p:nvPr/>
          </p:nvCxnSpPr>
          <p:spPr>
            <a:xfrm>
              <a:off x="593614" y="5867400"/>
              <a:ext cx="392783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803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难点与创新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/>
              <a:t>测试结果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565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endParaRPr lang="en-US" dirty="0"/>
          </a:p>
        </p:txBody>
      </p:sp>
      <p:sp>
        <p:nvSpPr>
          <p:cNvPr id="1796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53193"/>
            <a:ext cx="1676400" cy="490538"/>
          </a:xfrm>
        </p:spPr>
        <p:txBody>
          <a:bodyPr/>
          <a:lstStyle/>
          <a:p>
            <a:r>
              <a:rPr lang="zh-CN" altLang="en-US" sz="2400" dirty="0"/>
              <a:t>程序优化</a:t>
            </a:r>
            <a:endParaRPr lang="en-US" sz="2000" dirty="0"/>
          </a:p>
        </p:txBody>
      </p:sp>
      <p:sp>
        <p:nvSpPr>
          <p:cNvPr id="54" name="heartbeat-lifeline-arrow-symbol_39992"/>
          <p:cNvSpPr>
            <a:spLocks noChangeAspect="1"/>
          </p:cNvSpPr>
          <p:nvPr/>
        </p:nvSpPr>
        <p:spPr bwMode="auto">
          <a:xfrm>
            <a:off x="3329898" y="3889463"/>
            <a:ext cx="857460" cy="529215"/>
          </a:xfrm>
          <a:custGeom>
            <a:avLst/>
            <a:gdLst>
              <a:gd name="T0" fmla="*/ 382 w 382"/>
              <a:gd name="T1" fmla="*/ 136 h 236"/>
              <a:gd name="T2" fmla="*/ 326 w 382"/>
              <a:gd name="T3" fmla="*/ 109 h 236"/>
              <a:gd name="T4" fmla="*/ 326 w 382"/>
              <a:gd name="T5" fmla="*/ 128 h 236"/>
              <a:gd name="T6" fmla="*/ 265 w 382"/>
              <a:gd name="T7" fmla="*/ 128 h 236"/>
              <a:gd name="T8" fmla="*/ 230 w 382"/>
              <a:gd name="T9" fmla="*/ 89 h 236"/>
              <a:gd name="T10" fmla="*/ 185 w 382"/>
              <a:gd name="T11" fmla="*/ 153 h 236"/>
              <a:gd name="T12" fmla="*/ 140 w 382"/>
              <a:gd name="T13" fmla="*/ 0 h 236"/>
              <a:gd name="T14" fmla="*/ 116 w 382"/>
              <a:gd name="T15" fmla="*/ 167 h 236"/>
              <a:gd name="T16" fmla="*/ 85 w 382"/>
              <a:gd name="T17" fmla="*/ 78 h 236"/>
              <a:gd name="T18" fmla="*/ 55 w 382"/>
              <a:gd name="T19" fmla="*/ 128 h 236"/>
              <a:gd name="T20" fmla="*/ 0 w 382"/>
              <a:gd name="T21" fmla="*/ 128 h 236"/>
              <a:gd name="T22" fmla="*/ 0 w 382"/>
              <a:gd name="T23" fmla="*/ 145 h 236"/>
              <a:gd name="T24" fmla="*/ 65 w 382"/>
              <a:gd name="T25" fmla="*/ 145 h 236"/>
              <a:gd name="T26" fmla="*/ 81 w 382"/>
              <a:gd name="T27" fmla="*/ 116 h 236"/>
              <a:gd name="T28" fmla="*/ 123 w 382"/>
              <a:gd name="T29" fmla="*/ 236 h 236"/>
              <a:gd name="T30" fmla="*/ 146 w 382"/>
              <a:gd name="T31" fmla="*/ 77 h 236"/>
              <a:gd name="T32" fmla="*/ 179 w 382"/>
              <a:gd name="T33" fmla="*/ 190 h 236"/>
              <a:gd name="T34" fmla="*/ 232 w 382"/>
              <a:gd name="T35" fmla="*/ 116 h 236"/>
              <a:gd name="T36" fmla="*/ 257 w 382"/>
              <a:gd name="T37" fmla="*/ 145 h 236"/>
              <a:gd name="T38" fmla="*/ 326 w 382"/>
              <a:gd name="T39" fmla="*/ 145 h 236"/>
              <a:gd name="T40" fmla="*/ 326 w 382"/>
              <a:gd name="T41" fmla="*/ 164 h 236"/>
              <a:gd name="T42" fmla="*/ 382 w 382"/>
              <a:gd name="T43" fmla="*/ 1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2" h="236">
                <a:moveTo>
                  <a:pt x="382" y="136"/>
                </a:moveTo>
                <a:lnTo>
                  <a:pt x="326" y="109"/>
                </a:lnTo>
                <a:lnTo>
                  <a:pt x="326" y="128"/>
                </a:lnTo>
                <a:lnTo>
                  <a:pt x="265" y="128"/>
                </a:lnTo>
                <a:lnTo>
                  <a:pt x="230" y="89"/>
                </a:lnTo>
                <a:lnTo>
                  <a:pt x="185" y="153"/>
                </a:lnTo>
                <a:lnTo>
                  <a:pt x="140" y="0"/>
                </a:lnTo>
                <a:lnTo>
                  <a:pt x="116" y="167"/>
                </a:lnTo>
                <a:lnTo>
                  <a:pt x="85" y="78"/>
                </a:lnTo>
                <a:lnTo>
                  <a:pt x="55" y="128"/>
                </a:lnTo>
                <a:lnTo>
                  <a:pt x="0" y="128"/>
                </a:lnTo>
                <a:lnTo>
                  <a:pt x="0" y="145"/>
                </a:lnTo>
                <a:lnTo>
                  <a:pt x="65" y="145"/>
                </a:lnTo>
                <a:lnTo>
                  <a:pt x="81" y="116"/>
                </a:lnTo>
                <a:lnTo>
                  <a:pt x="123" y="236"/>
                </a:lnTo>
                <a:lnTo>
                  <a:pt x="146" y="77"/>
                </a:lnTo>
                <a:lnTo>
                  <a:pt x="179" y="190"/>
                </a:lnTo>
                <a:lnTo>
                  <a:pt x="232" y="116"/>
                </a:lnTo>
                <a:lnTo>
                  <a:pt x="257" y="145"/>
                </a:lnTo>
                <a:lnTo>
                  <a:pt x="326" y="145"/>
                </a:lnTo>
                <a:lnTo>
                  <a:pt x="326" y="164"/>
                </a:lnTo>
                <a:lnTo>
                  <a:pt x="382" y="1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</p:sp>
      <p:sp>
        <p:nvSpPr>
          <p:cNvPr id="58" name="minus-sign_32234"/>
          <p:cNvSpPr>
            <a:spLocks noChangeAspect="1"/>
          </p:cNvSpPr>
          <p:nvPr/>
        </p:nvSpPr>
        <p:spPr bwMode="auto">
          <a:xfrm>
            <a:off x="5125107" y="4178135"/>
            <a:ext cx="503879" cy="251468"/>
          </a:xfrm>
          <a:custGeom>
            <a:avLst/>
            <a:gdLst>
              <a:gd name="T0" fmla="*/ 0 w 8574"/>
              <a:gd name="T1" fmla="*/ 0 h 4279"/>
              <a:gd name="T2" fmla="*/ 8574 w 8574"/>
              <a:gd name="T3" fmla="*/ 0 h 4279"/>
              <a:gd name="T4" fmla="*/ 4286 w 8574"/>
              <a:gd name="T5" fmla="*/ 4279 h 4279"/>
              <a:gd name="T6" fmla="*/ 0 w 8574"/>
              <a:gd name="T7" fmla="*/ 0 h 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74" h="4279">
                <a:moveTo>
                  <a:pt x="0" y="0"/>
                </a:moveTo>
                <a:lnTo>
                  <a:pt x="8574" y="0"/>
                </a:lnTo>
                <a:lnTo>
                  <a:pt x="4286" y="427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9" name="down-arrow_55244"/>
          <p:cNvSpPr>
            <a:spLocks noChangeAspect="1"/>
          </p:cNvSpPr>
          <p:nvPr/>
        </p:nvSpPr>
        <p:spPr bwMode="auto">
          <a:xfrm>
            <a:off x="5275745" y="3737868"/>
            <a:ext cx="202602" cy="680810"/>
          </a:xfrm>
          <a:custGeom>
            <a:avLst/>
            <a:gdLst>
              <a:gd name="T0" fmla="*/ 0 w 1998"/>
              <a:gd name="T1" fmla="*/ 4996 h 6726"/>
              <a:gd name="T2" fmla="*/ 999 w 1998"/>
              <a:gd name="T3" fmla="*/ 6726 h 6726"/>
              <a:gd name="T4" fmla="*/ 1998 w 1998"/>
              <a:gd name="T5" fmla="*/ 4996 h 6726"/>
              <a:gd name="T6" fmla="*/ 1500 w 1998"/>
              <a:gd name="T7" fmla="*/ 4996 h 6726"/>
              <a:gd name="T8" fmla="*/ 1500 w 1998"/>
              <a:gd name="T9" fmla="*/ 0 h 6726"/>
              <a:gd name="T10" fmla="*/ 498 w 1998"/>
              <a:gd name="T11" fmla="*/ 0 h 6726"/>
              <a:gd name="T12" fmla="*/ 498 w 1998"/>
              <a:gd name="T13" fmla="*/ 4996 h 6726"/>
              <a:gd name="T14" fmla="*/ 0 w 1998"/>
              <a:gd name="T15" fmla="*/ 4996 h 6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98" h="6726">
                <a:moveTo>
                  <a:pt x="0" y="4996"/>
                </a:moveTo>
                <a:lnTo>
                  <a:pt x="999" y="6726"/>
                </a:lnTo>
                <a:lnTo>
                  <a:pt x="1998" y="4996"/>
                </a:lnTo>
                <a:lnTo>
                  <a:pt x="1500" y="4996"/>
                </a:lnTo>
                <a:lnTo>
                  <a:pt x="1500" y="0"/>
                </a:lnTo>
                <a:lnTo>
                  <a:pt x="498" y="0"/>
                </a:lnTo>
                <a:lnTo>
                  <a:pt x="498" y="4996"/>
                </a:lnTo>
                <a:lnTo>
                  <a:pt x="0" y="4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scene3d>
            <a:camera prst="orthographicFront">
              <a:rot lat="0" lon="0" rev="6600000"/>
            </a:camera>
            <a:lightRig rig="threePt" dir="t"/>
          </a:scene3d>
        </p:spPr>
      </p:sp>
      <p:grpSp>
        <p:nvGrpSpPr>
          <p:cNvPr id="42" name="10c24d16-4af5-4f88-aed1-0e0fe2a89a5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9600" y="1818739"/>
            <a:ext cx="7924800" cy="3377963"/>
            <a:chOff x="719668" y="1274675"/>
            <a:chExt cx="10753199" cy="4583574"/>
          </a:xfrm>
        </p:grpSpPr>
        <p:grpSp>
          <p:nvGrpSpPr>
            <p:cNvPr id="53" name="išḻiḓê"/>
            <p:cNvGrpSpPr/>
            <p:nvPr/>
          </p:nvGrpSpPr>
          <p:grpSpPr>
            <a:xfrm>
              <a:off x="719669" y="4206174"/>
              <a:ext cx="10751909" cy="363715"/>
              <a:chOff x="2224747" y="3312874"/>
              <a:chExt cx="4693944" cy="278554"/>
            </a:xfrm>
          </p:grpSpPr>
          <p:sp>
            <p:nvSpPr>
              <p:cNvPr id="89" name="îṧľiḑe"/>
              <p:cNvSpPr>
                <a:spLocks/>
              </p:cNvSpPr>
              <p:nvPr/>
            </p:nvSpPr>
            <p:spPr bwMode="auto">
              <a:xfrm>
                <a:off x="2224747" y="3312874"/>
                <a:ext cx="632472" cy="27855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QEI(SPI)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0" name="ïšľîḑe"/>
              <p:cNvSpPr>
                <a:spLocks/>
              </p:cNvSpPr>
              <p:nvPr/>
            </p:nvSpPr>
            <p:spPr bwMode="auto">
              <a:xfrm>
                <a:off x="2901659" y="3312874"/>
                <a:ext cx="632472" cy="2785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IMU(I2C)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1" name="ïs1ïďe"/>
              <p:cNvSpPr>
                <a:spLocks/>
              </p:cNvSpPr>
              <p:nvPr/>
            </p:nvSpPr>
            <p:spPr bwMode="auto">
              <a:xfrm>
                <a:off x="3578571" y="3312874"/>
                <a:ext cx="632472" cy="27855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altLang="zh-CN" sz="12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Kalman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2" name="îSlíḓê"/>
              <p:cNvSpPr>
                <a:spLocks/>
              </p:cNvSpPr>
              <p:nvPr/>
            </p:nvSpPr>
            <p:spPr bwMode="auto">
              <a:xfrm>
                <a:off x="4255483" y="3312874"/>
                <a:ext cx="632472" cy="2785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altLang="zh-CN" sz="12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atan</a:t>
                </a:r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()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3" name="i$ľiḓe"/>
              <p:cNvSpPr>
                <a:spLocks/>
              </p:cNvSpPr>
              <p:nvPr/>
            </p:nvSpPr>
            <p:spPr bwMode="auto">
              <a:xfrm>
                <a:off x="4932395" y="3312874"/>
                <a:ext cx="632472" cy="27855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PID&amp;LPF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4" name="iš1îḑe"/>
              <p:cNvSpPr>
                <a:spLocks/>
              </p:cNvSpPr>
              <p:nvPr/>
            </p:nvSpPr>
            <p:spPr bwMode="auto">
              <a:xfrm>
                <a:off x="5609307" y="3312874"/>
                <a:ext cx="632472" cy="2785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LQR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5" name="îşľîḑé"/>
              <p:cNvSpPr>
                <a:spLocks/>
              </p:cNvSpPr>
              <p:nvPr/>
            </p:nvSpPr>
            <p:spPr bwMode="auto">
              <a:xfrm>
                <a:off x="6286219" y="3312874"/>
                <a:ext cx="632472" cy="27855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 lnSpcReduction="10000"/>
              </a:bodyPr>
              <a:lstStyle/>
              <a:p>
                <a:r>
                  <a:rPr lang="en-US" altLang="zh-CN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PWM(SPI)</a:t>
                </a:r>
                <a:endPara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55" name="isḻïḍê"/>
            <p:cNvGrpSpPr/>
            <p:nvPr/>
          </p:nvGrpSpPr>
          <p:grpSpPr>
            <a:xfrm>
              <a:off x="719668" y="3294377"/>
              <a:ext cx="1448735" cy="894047"/>
              <a:chOff x="1341772" y="2728867"/>
              <a:chExt cx="894259" cy="684714"/>
            </a:xfrm>
          </p:grpSpPr>
          <p:sp>
            <p:nvSpPr>
              <p:cNvPr id="87" name="ïṡḻiḓè"/>
              <p:cNvSpPr>
                <a:spLocks/>
              </p:cNvSpPr>
              <p:nvPr/>
            </p:nvSpPr>
            <p:spPr bwMode="auto">
              <a:xfrm>
                <a:off x="1341772" y="2728867"/>
                <a:ext cx="894259" cy="684714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ṣḷidé"/>
              <p:cNvSpPr>
                <a:spLocks/>
              </p:cNvSpPr>
              <p:nvPr/>
            </p:nvSpPr>
            <p:spPr bwMode="auto">
              <a:xfrm>
                <a:off x="1341772" y="2728867"/>
                <a:ext cx="894259" cy="106425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6" name="îşlîḑè"/>
            <p:cNvGrpSpPr/>
            <p:nvPr/>
          </p:nvGrpSpPr>
          <p:grpSpPr>
            <a:xfrm>
              <a:off x="10022847" y="3468226"/>
              <a:ext cx="1450020" cy="725072"/>
              <a:chOff x="6907806" y="2862009"/>
              <a:chExt cx="895052" cy="555303"/>
            </a:xfrm>
          </p:grpSpPr>
          <p:sp>
            <p:nvSpPr>
              <p:cNvPr id="85" name="íṡ1ídè"/>
              <p:cNvSpPr>
                <a:spLocks/>
              </p:cNvSpPr>
              <p:nvPr/>
            </p:nvSpPr>
            <p:spPr bwMode="auto">
              <a:xfrm>
                <a:off x="6908599" y="2864707"/>
                <a:ext cx="894259" cy="552605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š1iḍé"/>
              <p:cNvSpPr>
                <a:spLocks/>
              </p:cNvSpPr>
              <p:nvPr/>
            </p:nvSpPr>
            <p:spPr bwMode="auto">
              <a:xfrm>
                <a:off x="6907806" y="2862009"/>
                <a:ext cx="894259" cy="106425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7" name="ísľîḋe"/>
            <p:cNvGrpSpPr/>
            <p:nvPr/>
          </p:nvGrpSpPr>
          <p:grpSpPr>
            <a:xfrm>
              <a:off x="2270199" y="1274675"/>
              <a:ext cx="1448949" cy="2918625"/>
              <a:chOff x="2269444" y="1182059"/>
              <a:chExt cx="894391" cy="2235254"/>
            </a:xfrm>
          </p:grpSpPr>
          <p:sp>
            <p:nvSpPr>
              <p:cNvPr id="83" name="isļiḍe"/>
              <p:cNvSpPr>
                <a:spLocks/>
              </p:cNvSpPr>
              <p:nvPr/>
            </p:nvSpPr>
            <p:spPr bwMode="auto">
              <a:xfrm>
                <a:off x="2269576" y="1182061"/>
                <a:ext cx="894259" cy="2235252"/>
              </a:xfrm>
              <a:prstGeom prst="rect">
                <a:avLst/>
              </a:prstGeom>
              <a:solidFill>
                <a:schemeClr val="accent4">
                  <a:alpha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îşľîḍè"/>
              <p:cNvSpPr>
                <a:spLocks/>
              </p:cNvSpPr>
              <p:nvPr/>
            </p:nvSpPr>
            <p:spPr bwMode="auto">
              <a:xfrm>
                <a:off x="2269444" y="1182059"/>
                <a:ext cx="894259" cy="106425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0" name="isļiḋé"/>
            <p:cNvGrpSpPr/>
            <p:nvPr/>
          </p:nvGrpSpPr>
          <p:grpSpPr>
            <a:xfrm>
              <a:off x="3820729" y="3639698"/>
              <a:ext cx="1449163" cy="553601"/>
              <a:chOff x="3197117" y="2993332"/>
              <a:chExt cx="894523" cy="423980"/>
            </a:xfrm>
          </p:grpSpPr>
          <p:sp>
            <p:nvSpPr>
              <p:cNvPr id="81" name="işľiḓe"/>
              <p:cNvSpPr>
                <a:spLocks/>
              </p:cNvSpPr>
              <p:nvPr/>
            </p:nvSpPr>
            <p:spPr bwMode="auto">
              <a:xfrm>
                <a:off x="3197381" y="3001299"/>
                <a:ext cx="894259" cy="416013"/>
              </a:xfrm>
              <a:prstGeom prst="rect">
                <a:avLst/>
              </a:prstGeom>
              <a:solidFill>
                <a:schemeClr val="accent3">
                  <a:alpha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$ḻíḍe"/>
              <p:cNvSpPr>
                <a:spLocks/>
              </p:cNvSpPr>
              <p:nvPr/>
            </p:nvSpPr>
            <p:spPr bwMode="auto">
              <a:xfrm>
                <a:off x="3197117" y="2993332"/>
                <a:ext cx="894259" cy="106425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1" name="îšľïḑè"/>
            <p:cNvGrpSpPr/>
            <p:nvPr/>
          </p:nvGrpSpPr>
          <p:grpSpPr>
            <a:xfrm>
              <a:off x="5371255" y="2019048"/>
              <a:ext cx="1448735" cy="2165410"/>
              <a:chOff x="4124787" y="1752144"/>
              <a:chExt cx="894259" cy="1658398"/>
            </a:xfrm>
          </p:grpSpPr>
          <p:sp>
            <p:nvSpPr>
              <p:cNvPr id="79" name="iSḷiďê"/>
              <p:cNvSpPr>
                <a:spLocks/>
              </p:cNvSpPr>
              <p:nvPr/>
            </p:nvSpPr>
            <p:spPr bwMode="auto">
              <a:xfrm>
                <a:off x="4124787" y="1756288"/>
                <a:ext cx="894259" cy="1654254"/>
              </a:xfrm>
              <a:prstGeom prst="rect">
                <a:avLst/>
              </a:prstGeom>
              <a:solidFill>
                <a:schemeClr val="accent2">
                  <a:alpha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îŝḻídé"/>
              <p:cNvSpPr>
                <a:spLocks/>
              </p:cNvSpPr>
              <p:nvPr/>
            </p:nvSpPr>
            <p:spPr bwMode="auto">
              <a:xfrm>
                <a:off x="4124787" y="1752144"/>
                <a:ext cx="894259" cy="10642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2" name="ísliďe"/>
            <p:cNvGrpSpPr/>
            <p:nvPr/>
          </p:nvGrpSpPr>
          <p:grpSpPr>
            <a:xfrm>
              <a:off x="6921141" y="3548732"/>
              <a:ext cx="1450233" cy="644562"/>
              <a:chOff x="5052065" y="2923668"/>
              <a:chExt cx="895184" cy="493644"/>
            </a:xfrm>
          </p:grpSpPr>
          <p:sp>
            <p:nvSpPr>
              <p:cNvPr id="77" name="ïślïḍe"/>
              <p:cNvSpPr>
                <a:spLocks/>
              </p:cNvSpPr>
              <p:nvPr/>
            </p:nvSpPr>
            <p:spPr bwMode="auto">
              <a:xfrm>
                <a:off x="5052065" y="2923668"/>
                <a:ext cx="895184" cy="493644"/>
              </a:xfrm>
              <a:prstGeom prst="rect">
                <a:avLst/>
              </a:prstGeom>
              <a:solidFill>
                <a:schemeClr val="accent6">
                  <a:alpha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ŝḻîḍe"/>
              <p:cNvSpPr>
                <a:spLocks/>
              </p:cNvSpPr>
              <p:nvPr/>
            </p:nvSpPr>
            <p:spPr bwMode="auto">
              <a:xfrm>
                <a:off x="5052462" y="2926323"/>
                <a:ext cx="894259" cy="106425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3" name="îš1îḍê"/>
            <p:cNvGrpSpPr/>
            <p:nvPr/>
          </p:nvGrpSpPr>
          <p:grpSpPr>
            <a:xfrm>
              <a:off x="8472313" y="3713918"/>
              <a:ext cx="1449809" cy="479381"/>
              <a:chOff x="5980131" y="3050173"/>
              <a:chExt cx="894922" cy="367138"/>
            </a:xfrm>
          </p:grpSpPr>
          <p:sp>
            <p:nvSpPr>
              <p:cNvPr id="75" name="ïŝ1iḓe"/>
              <p:cNvSpPr>
                <a:spLocks/>
              </p:cNvSpPr>
              <p:nvPr/>
            </p:nvSpPr>
            <p:spPr bwMode="auto">
              <a:xfrm>
                <a:off x="5980794" y="3050173"/>
                <a:ext cx="894259" cy="367138"/>
              </a:xfrm>
              <a:prstGeom prst="rect">
                <a:avLst/>
              </a:prstGeom>
              <a:solidFill>
                <a:schemeClr val="accent5">
                  <a:alpha val="6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ṥļídè"/>
              <p:cNvSpPr>
                <a:spLocks/>
              </p:cNvSpPr>
              <p:nvPr/>
            </p:nvSpPr>
            <p:spPr bwMode="auto">
              <a:xfrm>
                <a:off x="5980131" y="3050173"/>
                <a:ext cx="894259" cy="106425"/>
              </a:xfrm>
              <a:prstGeom prst="rect">
                <a:avLst/>
              </a:prstGeom>
              <a:solidFill>
                <a:schemeClr val="accent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4" name="iṣ1îdê"/>
            <p:cNvSpPr txBox="1"/>
            <p:nvPr/>
          </p:nvSpPr>
          <p:spPr>
            <a:xfrm>
              <a:off x="785669" y="3492659"/>
              <a:ext cx="1309731" cy="4974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100us</a:t>
              </a:r>
            </a:p>
          </p:txBody>
        </p:sp>
        <p:sp>
          <p:nvSpPr>
            <p:cNvPr id="65" name="íŝḻîdè"/>
            <p:cNvSpPr txBox="1"/>
            <p:nvPr/>
          </p:nvSpPr>
          <p:spPr>
            <a:xfrm>
              <a:off x="2339700" y="2485245"/>
              <a:ext cx="1309731" cy="4974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400us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ïṣḻïḍé"/>
            <p:cNvSpPr txBox="1"/>
            <p:nvPr/>
          </p:nvSpPr>
          <p:spPr>
            <a:xfrm>
              <a:off x="3890229" y="3763168"/>
              <a:ext cx="1309731" cy="4974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10us</a:t>
              </a:r>
            </a:p>
          </p:txBody>
        </p:sp>
        <p:sp>
          <p:nvSpPr>
            <p:cNvPr id="67" name="íśļîde"/>
            <p:cNvSpPr txBox="1"/>
            <p:nvPr/>
          </p:nvSpPr>
          <p:spPr>
            <a:xfrm>
              <a:off x="5440756" y="2855717"/>
              <a:ext cx="1309729" cy="4974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300us</a:t>
              </a:r>
            </a:p>
          </p:txBody>
        </p:sp>
        <p:sp>
          <p:nvSpPr>
            <p:cNvPr id="68" name="îṩḻïḍé"/>
            <p:cNvSpPr txBox="1"/>
            <p:nvPr/>
          </p:nvSpPr>
          <p:spPr>
            <a:xfrm>
              <a:off x="6991285" y="3695813"/>
              <a:ext cx="1309731" cy="4974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20us</a:t>
              </a:r>
            </a:p>
          </p:txBody>
        </p:sp>
        <p:sp>
          <p:nvSpPr>
            <p:cNvPr id="69" name="iṩlïḑé"/>
            <p:cNvSpPr txBox="1"/>
            <p:nvPr/>
          </p:nvSpPr>
          <p:spPr>
            <a:xfrm>
              <a:off x="8529419" y="3758897"/>
              <a:ext cx="1309731" cy="4974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&lt;1us</a:t>
              </a:r>
            </a:p>
          </p:txBody>
        </p:sp>
        <p:sp>
          <p:nvSpPr>
            <p:cNvPr id="70" name="iṩļiḋê"/>
            <p:cNvSpPr txBox="1"/>
            <p:nvPr/>
          </p:nvSpPr>
          <p:spPr>
            <a:xfrm>
              <a:off x="10092346" y="3627750"/>
              <a:ext cx="1309729" cy="4974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80us</a:t>
              </a:r>
            </a:p>
          </p:txBody>
        </p:sp>
        <p:sp>
          <p:nvSpPr>
            <p:cNvPr id="71" name="í$ļîḋe"/>
            <p:cNvSpPr txBox="1">
              <a:spLocks/>
            </p:cNvSpPr>
            <p:nvPr/>
          </p:nvSpPr>
          <p:spPr bwMode="auto">
            <a:xfrm>
              <a:off x="7529945" y="1756444"/>
              <a:ext cx="3308677" cy="268016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0">
              <a:noAutofit/>
            </a:bodyPr>
            <a:lstStyle/>
            <a:p>
              <a:pPr latinLnBrk="0"/>
              <a:r>
                <a:rPr lang="zh-CN" altLang="en-US" sz="1600" dirty="0"/>
                <a:t>周期执行代码运行时间测试</a:t>
              </a:r>
              <a:endParaRPr lang="zh-CN" altLang="en-US" sz="1600" dirty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2" name="íS1ïdé"/>
            <p:cNvSpPr txBox="1">
              <a:spLocks/>
            </p:cNvSpPr>
            <p:nvPr/>
          </p:nvSpPr>
          <p:spPr bwMode="auto">
            <a:xfrm>
              <a:off x="6750486" y="2079519"/>
              <a:ext cx="3201078" cy="361348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 anchorCtr="0">
              <a:no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sz="1400" b="0" dirty="0">
                  <a:solidFill>
                    <a:schemeClr val="tx1"/>
                  </a:solidFill>
                  <a:effectLst/>
                </a:rPr>
                <a:t>总需时仅</a:t>
              </a:r>
              <a:r>
                <a:rPr lang="en-US" altLang="zh-CN" sz="1400" b="0" dirty="0">
                  <a:solidFill>
                    <a:schemeClr val="tx1"/>
                  </a:solidFill>
                  <a:effectLst/>
                </a:rPr>
                <a:t>900us</a:t>
              </a:r>
              <a:endParaRPr lang="zh-CN" altLang="en-US" sz="1400" b="0" dirty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4" name="ïṣlíḓé"/>
            <p:cNvSpPr txBox="1">
              <a:spLocks/>
            </p:cNvSpPr>
            <p:nvPr/>
          </p:nvSpPr>
          <p:spPr bwMode="auto">
            <a:xfrm>
              <a:off x="785669" y="4940824"/>
              <a:ext cx="10480406" cy="917425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 anchorCtr="0">
              <a:noAutofit/>
            </a:bodyPr>
            <a:lstStyle/>
            <a:p>
              <a:pPr marL="171450" indent="-1714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0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经过优化之后，主要的时间开销已经集中在硬件通讯过程，执行受到总线速度限制</a:t>
              </a:r>
              <a:endParaRPr lang="en-US" altLang="zh-CN" sz="1600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l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atan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()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可使用查表法实现从而缩短计算时间，但精度受到影响</a:t>
              </a:r>
              <a:endParaRPr lang="zh-CN" altLang="en-US" sz="1600" b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Rectangle 3">
            <a:extLst>
              <a:ext uri="{FF2B5EF4-FFF2-40B4-BE49-F238E27FC236}">
                <a16:creationId xmlns:a16="http://schemas.microsoft.com/office/drawing/2014/main" id="{D2C76A75-D2B2-415A-9E48-6E54A95E2462}"/>
              </a:ext>
            </a:extLst>
          </p:cNvPr>
          <p:cNvSpPr txBox="1">
            <a:spLocks noChangeArrowheads="1"/>
          </p:cNvSpPr>
          <p:nvPr/>
        </p:nvSpPr>
        <p:spPr>
          <a:xfrm>
            <a:off x="460549" y="5267905"/>
            <a:ext cx="1676400" cy="490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69863" indent="-169863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68275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4538" indent="-176213" algn="l" defTabSz="568325" rtl="0" eaLnBrk="1" latinLnBrk="0" hangingPunct="1">
              <a:spcBef>
                <a:spcPts val="600"/>
              </a:spcBef>
              <a:buFont typeface="Arial" pitchFamily="34" charset="0"/>
              <a:buChar char="–"/>
              <a:tabLst>
                <a:tab pos="803275" algn="l"/>
              </a:tabLst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1875" indent="-173038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54113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4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功能实现</a:t>
            </a:r>
            <a:endParaRPr lang="zh-CN" altLang="en-US" dirty="0"/>
          </a:p>
        </p:txBody>
      </p:sp>
      <p:sp>
        <p:nvSpPr>
          <p:cNvPr id="3" name="动作按钮: 视频 2">
            <a:hlinkClick r:id="rId4" action="ppaction://hlinkfile" highlightClick="1"/>
            <a:extLst>
              <a:ext uri="{FF2B5EF4-FFF2-40B4-BE49-F238E27FC236}">
                <a16:creationId xmlns:a16="http://schemas.microsoft.com/office/drawing/2014/main" id="{4619C51A-1246-4436-88B8-6CC57E2C4B8C}"/>
              </a:ext>
            </a:extLst>
          </p:cNvPr>
          <p:cNvSpPr/>
          <p:nvPr/>
        </p:nvSpPr>
        <p:spPr>
          <a:xfrm>
            <a:off x="2025696" y="5412962"/>
            <a:ext cx="215807" cy="211099"/>
          </a:xfrm>
          <a:prstGeom prst="actionButtonMovi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88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项目概述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难点与创新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/>
              <a:t>总结展望</a:t>
            </a:r>
            <a:endParaRPr lang="en-US" altLang="zh-CN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05</a:t>
            </a:r>
            <a:r>
              <a:rPr lang="zh-CN" altLang="en-US" dirty="0"/>
              <a:t>月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6179" y="2438400"/>
            <a:ext cx="8229600" cy="720306"/>
          </a:xfrm>
        </p:spPr>
        <p:txBody>
          <a:bodyPr/>
          <a:lstStyle/>
          <a:p>
            <a:r>
              <a:rPr lang="zh-CN" altLang="en-US" dirty="0"/>
              <a:t>过跷跷板的自平衡车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田思佳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95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74"/>
            <a:ext cx="8686800" cy="1143000"/>
          </a:xfrm>
        </p:spPr>
        <p:txBody>
          <a:bodyPr/>
          <a:lstStyle/>
          <a:p>
            <a:r>
              <a:rPr lang="zh-CN" altLang="en-US" dirty="0"/>
              <a:t>总结展望</a:t>
            </a:r>
            <a:endParaRPr lang="en-US" dirty="0"/>
          </a:p>
        </p:txBody>
      </p:sp>
      <p:grpSp>
        <p:nvGrpSpPr>
          <p:cNvPr id="42" name="f3f40744-be1b-4fe8-a7cd-0bb741ab19e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C663048-21C0-4797-8F7C-3212FCB6484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1935" y="1586804"/>
            <a:ext cx="8080130" cy="3684392"/>
            <a:chOff x="703385" y="1205890"/>
            <a:chExt cx="10773507" cy="4912522"/>
          </a:xfrm>
        </p:grpSpPr>
        <p:sp>
          <p:nvSpPr>
            <p:cNvPr id="43" name="i$ḷíḍè">
              <a:extLst>
                <a:ext uri="{FF2B5EF4-FFF2-40B4-BE49-F238E27FC236}">
                  <a16:creationId xmlns:a16="http://schemas.microsoft.com/office/drawing/2014/main" id="{8478D70B-F3CF-4328-A613-37086BDA5205}"/>
                </a:ext>
              </a:extLst>
            </p:cNvPr>
            <p:cNvSpPr/>
            <p:nvPr/>
          </p:nvSpPr>
          <p:spPr>
            <a:xfrm>
              <a:off x="703385" y="2048258"/>
              <a:ext cx="10773507" cy="1359890"/>
            </a:xfrm>
            <a:custGeom>
              <a:avLst/>
              <a:gdLst>
                <a:gd name="connsiteX0" fmla="*/ 0 w 10773507"/>
                <a:gd name="connsiteY0" fmla="*/ 0 h 1359890"/>
                <a:gd name="connsiteX1" fmla="*/ 5416061 w 10773507"/>
                <a:gd name="connsiteY1" fmla="*/ 1359877 h 1359890"/>
                <a:gd name="connsiteX2" fmla="*/ 10773507 w 10773507"/>
                <a:gd name="connsiteY2" fmla="*/ 23447 h 135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73507" h="1359890">
                  <a:moveTo>
                    <a:pt x="0" y="0"/>
                  </a:moveTo>
                  <a:cubicBezTo>
                    <a:pt x="1810238" y="677984"/>
                    <a:pt x="3620477" y="1355969"/>
                    <a:pt x="5416061" y="1359877"/>
                  </a:cubicBezTo>
                  <a:cubicBezTo>
                    <a:pt x="7211645" y="1363785"/>
                    <a:pt x="9427307" y="502139"/>
                    <a:pt x="10773507" y="23447"/>
                  </a:cubicBezTo>
                </a:path>
              </a:pathLst>
            </a:custGeom>
            <a:noFill/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4" name="îṥļíḍê">
              <a:extLst>
                <a:ext uri="{FF2B5EF4-FFF2-40B4-BE49-F238E27FC236}">
                  <a16:creationId xmlns:a16="http://schemas.microsoft.com/office/drawing/2014/main" id="{F97A9A9D-DD94-4BC0-9773-0BFA6EC4B806}"/>
                </a:ext>
              </a:extLst>
            </p:cNvPr>
            <p:cNvGrpSpPr/>
            <p:nvPr/>
          </p:nvGrpSpPr>
          <p:grpSpPr>
            <a:xfrm>
              <a:off x="3536159" y="1205890"/>
              <a:ext cx="5500380" cy="1216788"/>
              <a:chOff x="3536159" y="3725012"/>
              <a:chExt cx="5500380" cy="1069245"/>
            </a:xfrm>
          </p:grpSpPr>
          <p:sp>
            <p:nvSpPr>
              <p:cNvPr id="76" name="íṥ1îḋé">
                <a:extLst>
                  <a:ext uri="{FF2B5EF4-FFF2-40B4-BE49-F238E27FC236}">
                    <a16:creationId xmlns:a16="http://schemas.microsoft.com/office/drawing/2014/main" id="{3F0B0BC3-3BD6-4D0D-A63A-0B227BDEFAA5}"/>
                  </a:ext>
                </a:extLst>
              </p:cNvPr>
              <p:cNvSpPr/>
              <p:nvPr/>
            </p:nvSpPr>
            <p:spPr>
              <a:xfrm>
                <a:off x="3536160" y="3725012"/>
                <a:ext cx="5119682" cy="423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0000" tIns="46800" rIns="90000" bIns="46800" anchor="ctr" anchorCtr="0">
                <a:normAutofit fontScale="85000" lnSpcReduction="20000"/>
              </a:bodyPr>
              <a:lstStyle/>
              <a:p>
                <a:pPr algn="ctr">
                  <a:buSzPct val="25000"/>
                </a:pPr>
                <a:r>
                  <a:rPr lang="zh-CN" altLang="en-US" sz="2400" b="1" dirty="0"/>
                  <a:t>自平衡车总结</a:t>
                </a:r>
              </a:p>
            </p:txBody>
          </p:sp>
          <p:sp>
            <p:nvSpPr>
              <p:cNvPr id="77" name="íṡļîḑé">
                <a:extLst>
                  <a:ext uri="{FF2B5EF4-FFF2-40B4-BE49-F238E27FC236}">
                    <a16:creationId xmlns:a16="http://schemas.microsoft.com/office/drawing/2014/main" id="{E5EB7568-844A-4A20-8611-DC48875983C8}"/>
                  </a:ext>
                </a:extLst>
              </p:cNvPr>
              <p:cNvSpPr txBox="1"/>
              <p:nvPr/>
            </p:nvSpPr>
            <p:spPr>
              <a:xfrm>
                <a:off x="3536159" y="4148028"/>
                <a:ext cx="5500380" cy="6462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>
                <a:noAutofit/>
              </a:bodyPr>
              <a:lstStyle/>
              <a:p>
                <a:pPr algn="ctr"/>
                <a:r>
                  <a:rPr lang="zh-CN" altLang="en-US" sz="1600" dirty="0"/>
                  <a:t>平衡小车充分发挥了</a:t>
                </a:r>
                <a:r>
                  <a:rPr lang="en-US" altLang="zh-CN" sz="1600" dirty="0"/>
                  <a:t>EMSK</a:t>
                </a:r>
                <a:r>
                  <a:rPr lang="zh-CN" altLang="en-US" sz="1600" dirty="0"/>
                  <a:t>开发板性能，实现了高效的控制程序，达成了各项运动目标。</a:t>
                </a:r>
              </a:p>
            </p:txBody>
          </p:sp>
        </p:grpSp>
        <p:grpSp>
          <p:nvGrpSpPr>
            <p:cNvPr id="45" name="íṥļiḍè">
              <a:extLst>
                <a:ext uri="{FF2B5EF4-FFF2-40B4-BE49-F238E27FC236}">
                  <a16:creationId xmlns:a16="http://schemas.microsoft.com/office/drawing/2014/main" id="{17F912B6-6696-44ED-A17B-B93475CF8A64}"/>
                </a:ext>
              </a:extLst>
            </p:cNvPr>
            <p:cNvGrpSpPr/>
            <p:nvPr/>
          </p:nvGrpSpPr>
          <p:grpSpPr>
            <a:xfrm>
              <a:off x="813250" y="4731235"/>
              <a:ext cx="2584426" cy="1293479"/>
              <a:chOff x="8656176" y="1271425"/>
              <a:chExt cx="2584426" cy="1293479"/>
            </a:xfrm>
          </p:grpSpPr>
          <p:sp>
            <p:nvSpPr>
              <p:cNvPr id="74" name="iṡľïďe">
                <a:extLst>
                  <a:ext uri="{FF2B5EF4-FFF2-40B4-BE49-F238E27FC236}">
                    <a16:creationId xmlns:a16="http://schemas.microsoft.com/office/drawing/2014/main" id="{6DFB7726-58F4-4CEC-8A17-7A0CCA605030}"/>
                  </a:ext>
                </a:extLst>
              </p:cNvPr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/>
                  <a:t>提高数据处理精度</a:t>
                </a:r>
                <a:endParaRPr lang="en-US" altLang="zh-CN" sz="1400" dirty="0"/>
              </a:p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/>
                  <a:t>提升系统抗扰能力</a:t>
                </a:r>
              </a:p>
            </p:txBody>
          </p:sp>
          <p:sp>
            <p:nvSpPr>
              <p:cNvPr id="75" name="iśḷidè">
                <a:extLst>
                  <a:ext uri="{FF2B5EF4-FFF2-40B4-BE49-F238E27FC236}">
                    <a16:creationId xmlns:a16="http://schemas.microsoft.com/office/drawing/2014/main" id="{32FB5414-BA03-4B4D-8063-B25556C589CE}"/>
                  </a:ext>
                </a:extLst>
              </p:cNvPr>
              <p:cNvSpPr/>
              <p:nvPr/>
            </p:nvSpPr>
            <p:spPr>
              <a:xfrm>
                <a:off x="8656176" y="1271425"/>
                <a:ext cx="2578029" cy="513285"/>
              </a:xfrm>
              <a:prstGeom prst="rect">
                <a:avLst/>
              </a:prstGeom>
            </p:spPr>
            <p:txBody>
              <a:bodyPr wrap="square" lIns="90000" tIns="46800" rIns="90000" bIns="46800" anchor="b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4"/>
                    </a:solidFill>
                  </a:rPr>
                  <a:t>控制性能</a:t>
                </a:r>
              </a:p>
            </p:txBody>
          </p:sp>
        </p:grpSp>
        <p:grpSp>
          <p:nvGrpSpPr>
            <p:cNvPr id="46" name="iṥ1îḓe">
              <a:extLst>
                <a:ext uri="{FF2B5EF4-FFF2-40B4-BE49-F238E27FC236}">
                  <a16:creationId xmlns:a16="http://schemas.microsoft.com/office/drawing/2014/main" id="{ADD39F66-EE7A-483E-AA93-BF2813803C69}"/>
                </a:ext>
              </a:extLst>
            </p:cNvPr>
            <p:cNvGrpSpPr/>
            <p:nvPr/>
          </p:nvGrpSpPr>
          <p:grpSpPr>
            <a:xfrm>
              <a:off x="3448538" y="4731235"/>
              <a:ext cx="2608409" cy="1348664"/>
              <a:chOff x="8625796" y="1271425"/>
              <a:chExt cx="2608409" cy="1348664"/>
            </a:xfrm>
          </p:grpSpPr>
          <p:sp>
            <p:nvSpPr>
              <p:cNvPr id="72" name="iṣļïďè">
                <a:extLst>
                  <a:ext uri="{FF2B5EF4-FFF2-40B4-BE49-F238E27FC236}">
                    <a16:creationId xmlns:a16="http://schemas.microsoft.com/office/drawing/2014/main" id="{8BD35536-DF3A-4AA6-9B48-D379529755F1}"/>
                  </a:ext>
                </a:extLst>
              </p:cNvPr>
              <p:cNvSpPr txBox="1"/>
              <p:nvPr/>
            </p:nvSpPr>
            <p:spPr>
              <a:xfrm>
                <a:off x="8625796" y="1895081"/>
                <a:ext cx="2578028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rmAutofit fontScale="92500" lnSpcReduction="20000"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500" dirty="0"/>
                  <a:t>开发手机控制</a:t>
                </a:r>
                <a:r>
                  <a:rPr lang="en-US" altLang="zh-CN" sz="1500" dirty="0"/>
                  <a:t>APP</a:t>
                </a:r>
              </a:p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500" dirty="0"/>
                  <a:t>加入自启动功能</a:t>
                </a:r>
                <a:endParaRPr lang="en-US" altLang="zh-CN" sz="1500" dirty="0"/>
              </a:p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endParaRPr lang="zh-CN" altLang="en-US" sz="1200" dirty="0"/>
              </a:p>
            </p:txBody>
          </p:sp>
          <p:sp>
            <p:nvSpPr>
              <p:cNvPr id="73" name="ïṩļïdè">
                <a:extLst>
                  <a:ext uri="{FF2B5EF4-FFF2-40B4-BE49-F238E27FC236}">
                    <a16:creationId xmlns:a16="http://schemas.microsoft.com/office/drawing/2014/main" id="{30F7A1A2-B3EB-4A04-AD97-E0652025127C}"/>
                  </a:ext>
                </a:extLst>
              </p:cNvPr>
              <p:cNvSpPr/>
              <p:nvPr/>
            </p:nvSpPr>
            <p:spPr>
              <a:xfrm>
                <a:off x="8656176" y="1271425"/>
                <a:ext cx="2578029" cy="513285"/>
              </a:xfrm>
              <a:prstGeom prst="rect">
                <a:avLst/>
              </a:prstGeom>
            </p:spPr>
            <p:txBody>
              <a:bodyPr wrap="square" lIns="90000" tIns="46800" rIns="90000" bIns="46800" anchor="b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3"/>
                    </a:solidFill>
                  </a:rPr>
                  <a:t>控制方式</a:t>
                </a:r>
              </a:p>
            </p:txBody>
          </p:sp>
        </p:grpSp>
        <p:grpSp>
          <p:nvGrpSpPr>
            <p:cNvPr id="47" name="íŝlîḋè">
              <a:extLst>
                <a:ext uri="{FF2B5EF4-FFF2-40B4-BE49-F238E27FC236}">
                  <a16:creationId xmlns:a16="http://schemas.microsoft.com/office/drawing/2014/main" id="{59D18998-18DD-4965-AF5D-F6FD4615E416}"/>
                </a:ext>
              </a:extLst>
            </p:cNvPr>
            <p:cNvGrpSpPr/>
            <p:nvPr/>
          </p:nvGrpSpPr>
          <p:grpSpPr>
            <a:xfrm>
              <a:off x="6144586" y="4731235"/>
              <a:ext cx="2665667" cy="1293479"/>
              <a:chOff x="8656176" y="1271425"/>
              <a:chExt cx="2665667" cy="1293479"/>
            </a:xfrm>
          </p:grpSpPr>
          <p:sp>
            <p:nvSpPr>
              <p:cNvPr id="70" name="ïśľíḍê">
                <a:extLst>
                  <a:ext uri="{FF2B5EF4-FFF2-40B4-BE49-F238E27FC236}">
                    <a16:creationId xmlns:a16="http://schemas.microsoft.com/office/drawing/2014/main" id="{52117B78-0A41-49CB-8CB8-1CE3B1AE2BE2}"/>
                  </a:ext>
                </a:extLst>
              </p:cNvPr>
              <p:cNvSpPr txBox="1"/>
              <p:nvPr/>
            </p:nvSpPr>
            <p:spPr>
              <a:xfrm>
                <a:off x="8662573" y="1839896"/>
                <a:ext cx="2659270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/>
                  <a:t>改进算法，使系统能区分外界干扰，快速反应</a:t>
                </a:r>
              </a:p>
            </p:txBody>
          </p:sp>
          <p:sp>
            <p:nvSpPr>
              <p:cNvPr id="71" name="ísḻïḋé">
                <a:extLst>
                  <a:ext uri="{FF2B5EF4-FFF2-40B4-BE49-F238E27FC236}">
                    <a16:creationId xmlns:a16="http://schemas.microsoft.com/office/drawing/2014/main" id="{0CB030D4-3748-4E67-9D49-90B6638CE512}"/>
                  </a:ext>
                </a:extLst>
              </p:cNvPr>
              <p:cNvSpPr/>
              <p:nvPr/>
            </p:nvSpPr>
            <p:spPr>
              <a:xfrm>
                <a:off x="8656176" y="1271425"/>
                <a:ext cx="2578029" cy="513285"/>
              </a:xfrm>
              <a:prstGeom prst="rect">
                <a:avLst/>
              </a:prstGeom>
            </p:spPr>
            <p:txBody>
              <a:bodyPr wrap="square" lIns="90000" tIns="46800" rIns="90000" bIns="46800" anchor="b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1"/>
                    </a:solidFill>
                  </a:rPr>
                  <a:t>系统辨识</a:t>
                </a:r>
              </a:p>
            </p:txBody>
          </p:sp>
        </p:grpSp>
        <p:grpSp>
          <p:nvGrpSpPr>
            <p:cNvPr id="48" name="išḻîḓé">
              <a:extLst>
                <a:ext uri="{FF2B5EF4-FFF2-40B4-BE49-F238E27FC236}">
                  <a16:creationId xmlns:a16="http://schemas.microsoft.com/office/drawing/2014/main" id="{F429028F-B35B-4779-AF26-52B2EE24151B}"/>
                </a:ext>
              </a:extLst>
            </p:cNvPr>
            <p:cNvGrpSpPr/>
            <p:nvPr/>
          </p:nvGrpSpPr>
          <p:grpSpPr>
            <a:xfrm>
              <a:off x="8810253" y="4731235"/>
              <a:ext cx="2584426" cy="1293479"/>
              <a:chOff x="8656176" y="1271425"/>
              <a:chExt cx="2584426" cy="1293479"/>
            </a:xfrm>
          </p:grpSpPr>
          <p:sp>
            <p:nvSpPr>
              <p:cNvPr id="68" name="iślîde">
                <a:extLst>
                  <a:ext uri="{FF2B5EF4-FFF2-40B4-BE49-F238E27FC236}">
                    <a16:creationId xmlns:a16="http://schemas.microsoft.com/office/drawing/2014/main" id="{627CA682-BADA-4680-AA1D-FFD6DCF50CC1}"/>
                  </a:ext>
                </a:extLst>
              </p:cNvPr>
              <p:cNvSpPr txBox="1"/>
              <p:nvPr/>
            </p:nvSpPr>
            <p:spPr>
              <a:xfrm>
                <a:off x="8662573" y="1839896"/>
                <a:ext cx="2578029" cy="725008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t">
                <a:noAutofit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400" dirty="0"/>
                  <a:t>采用机器学习自主实现直立运动等</a:t>
                </a:r>
              </a:p>
            </p:txBody>
          </p:sp>
          <p:sp>
            <p:nvSpPr>
              <p:cNvPr id="69" name="îṡľîḍé">
                <a:extLst>
                  <a:ext uri="{FF2B5EF4-FFF2-40B4-BE49-F238E27FC236}">
                    <a16:creationId xmlns:a16="http://schemas.microsoft.com/office/drawing/2014/main" id="{CC4367F7-6D4B-4B69-9703-465DA1998C88}"/>
                  </a:ext>
                </a:extLst>
              </p:cNvPr>
              <p:cNvSpPr/>
              <p:nvPr/>
            </p:nvSpPr>
            <p:spPr>
              <a:xfrm>
                <a:off x="8656176" y="1271425"/>
                <a:ext cx="2578029" cy="513285"/>
              </a:xfrm>
              <a:prstGeom prst="rect">
                <a:avLst/>
              </a:prstGeom>
            </p:spPr>
            <p:txBody>
              <a:bodyPr wrap="square" lIns="90000" tIns="46800" rIns="90000" bIns="46800" anchor="b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2"/>
                    </a:solidFill>
                  </a:rPr>
                  <a:t>自主控制</a:t>
                </a:r>
              </a:p>
            </p:txBody>
          </p:sp>
        </p:grp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5186901-510F-409C-8B3F-BBD61FDCCE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484" y="3411711"/>
              <a:ext cx="3077" cy="2706701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iṩľiďe">
              <a:extLst>
                <a:ext uri="{FF2B5EF4-FFF2-40B4-BE49-F238E27FC236}">
                  <a16:creationId xmlns:a16="http://schemas.microsoft.com/office/drawing/2014/main" id="{C2C1D4B0-FB4A-49A0-A051-DE6AE30B5087}"/>
                </a:ext>
              </a:extLst>
            </p:cNvPr>
            <p:cNvSpPr/>
            <p:nvPr/>
          </p:nvSpPr>
          <p:spPr>
            <a:xfrm>
              <a:off x="2863856" y="2822177"/>
              <a:ext cx="1080120" cy="341678"/>
            </a:xfrm>
            <a:prstGeom prst="roundRect">
              <a:avLst>
                <a:gd name="adj" fmla="val 13693"/>
              </a:avLst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Autofit/>
            </a:bodyPr>
            <a:lstStyle/>
            <a:p>
              <a:pPr algn="ctr"/>
              <a:r>
                <a:rPr lang="zh-CN" altLang="en-US" dirty="0"/>
                <a:t>控制</a:t>
              </a:r>
            </a:p>
          </p:txBody>
        </p:sp>
        <p:sp>
          <p:nvSpPr>
            <p:cNvPr id="51" name="ï$liďé">
              <a:extLst>
                <a:ext uri="{FF2B5EF4-FFF2-40B4-BE49-F238E27FC236}">
                  <a16:creationId xmlns:a16="http://schemas.microsoft.com/office/drawing/2014/main" id="{3BE0EBA9-6BEB-4413-994E-F4A596E7C443}"/>
                </a:ext>
              </a:extLst>
            </p:cNvPr>
            <p:cNvSpPr/>
            <p:nvPr/>
          </p:nvSpPr>
          <p:spPr>
            <a:xfrm>
              <a:off x="2446319" y="4069136"/>
              <a:ext cx="1913564" cy="241540"/>
            </a:xfrm>
            <a:custGeom>
              <a:avLst/>
              <a:gdLst>
                <a:gd name="connsiteX0" fmla="*/ 0 w 10773507"/>
                <a:gd name="connsiteY0" fmla="*/ 0 h 1359890"/>
                <a:gd name="connsiteX1" fmla="*/ 5416061 w 10773507"/>
                <a:gd name="connsiteY1" fmla="*/ 1359877 h 1359890"/>
                <a:gd name="connsiteX2" fmla="*/ 10773507 w 10773507"/>
                <a:gd name="connsiteY2" fmla="*/ 23447 h 135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73507" h="1359890">
                  <a:moveTo>
                    <a:pt x="0" y="0"/>
                  </a:moveTo>
                  <a:cubicBezTo>
                    <a:pt x="1810238" y="677984"/>
                    <a:pt x="3620477" y="1355969"/>
                    <a:pt x="5416061" y="1359877"/>
                  </a:cubicBezTo>
                  <a:cubicBezTo>
                    <a:pt x="7211645" y="1363785"/>
                    <a:pt x="9427307" y="502139"/>
                    <a:pt x="10773507" y="23447"/>
                  </a:cubicBezTo>
                </a:path>
              </a:pathLst>
            </a:cu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2" name="ïśļïḓé">
              <a:extLst>
                <a:ext uri="{FF2B5EF4-FFF2-40B4-BE49-F238E27FC236}">
                  <a16:creationId xmlns:a16="http://schemas.microsoft.com/office/drawing/2014/main" id="{A141BBFF-C84E-4710-98CB-76790530972A}"/>
                </a:ext>
              </a:extLst>
            </p:cNvPr>
            <p:cNvGrpSpPr/>
            <p:nvPr/>
          </p:nvGrpSpPr>
          <p:grpSpPr>
            <a:xfrm>
              <a:off x="2348507" y="3800961"/>
              <a:ext cx="537460" cy="537460"/>
              <a:chOff x="5675954" y="2249137"/>
              <a:chExt cx="648072" cy="648072"/>
            </a:xfrm>
          </p:grpSpPr>
          <p:sp>
            <p:nvSpPr>
              <p:cNvPr id="66" name="ïṧḻïḓê">
                <a:extLst>
                  <a:ext uri="{FF2B5EF4-FFF2-40B4-BE49-F238E27FC236}">
                    <a16:creationId xmlns:a16="http://schemas.microsoft.com/office/drawing/2014/main" id="{2448C89F-0147-4EED-9B69-4CDA290678B9}"/>
                  </a:ext>
                </a:extLst>
              </p:cNvPr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ṡľïḓé">
                <a:extLst>
                  <a:ext uri="{FF2B5EF4-FFF2-40B4-BE49-F238E27FC236}">
                    <a16:creationId xmlns:a16="http://schemas.microsoft.com/office/drawing/2014/main" id="{7E6A4A04-9E06-4EEC-AFF6-C4BEF3DF2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3" name="îṣḻïḍè">
              <a:extLst>
                <a:ext uri="{FF2B5EF4-FFF2-40B4-BE49-F238E27FC236}">
                  <a16:creationId xmlns:a16="http://schemas.microsoft.com/office/drawing/2014/main" id="{1BCA5640-67DB-4ECA-B5E1-A9C00B43F6FA}"/>
                </a:ext>
              </a:extLst>
            </p:cNvPr>
            <p:cNvGrpSpPr/>
            <p:nvPr/>
          </p:nvGrpSpPr>
          <p:grpSpPr>
            <a:xfrm>
              <a:off x="3921865" y="3800961"/>
              <a:ext cx="537460" cy="537460"/>
              <a:chOff x="6559351" y="2249137"/>
              <a:chExt cx="648072" cy="648072"/>
            </a:xfrm>
          </p:grpSpPr>
          <p:sp>
            <p:nvSpPr>
              <p:cNvPr id="64" name="iśľîḋé">
                <a:extLst>
                  <a:ext uri="{FF2B5EF4-FFF2-40B4-BE49-F238E27FC236}">
                    <a16:creationId xmlns:a16="http://schemas.microsoft.com/office/drawing/2014/main" id="{0A31E06C-185D-4441-A68D-3262264D6C60}"/>
                  </a:ext>
                </a:extLst>
              </p:cNvPr>
              <p:cNvSpPr/>
              <p:nvPr/>
            </p:nvSpPr>
            <p:spPr>
              <a:xfrm>
                <a:off x="6559351" y="2249137"/>
                <a:ext cx="648072" cy="648072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ïśḷïḍê">
                <a:extLst>
                  <a:ext uri="{FF2B5EF4-FFF2-40B4-BE49-F238E27FC236}">
                    <a16:creationId xmlns:a16="http://schemas.microsoft.com/office/drawing/2014/main" id="{E40546F5-5F2E-425E-8904-BE060190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3241" y="2390028"/>
                <a:ext cx="380293" cy="366291"/>
              </a:xfrm>
              <a:custGeom>
                <a:avLst/>
                <a:gdLst>
                  <a:gd name="connsiteX0" fmla="*/ 0 w 582235"/>
                  <a:gd name="connsiteY0" fmla="*/ 404481 h 606722"/>
                  <a:gd name="connsiteX1" fmla="*/ 101261 w 582235"/>
                  <a:gd name="connsiteY1" fmla="*/ 404481 h 606722"/>
                  <a:gd name="connsiteX2" fmla="*/ 101261 w 582235"/>
                  <a:gd name="connsiteY2" fmla="*/ 606722 h 606722"/>
                  <a:gd name="connsiteX3" fmla="*/ 0 w 582235"/>
                  <a:gd name="connsiteY3" fmla="*/ 606722 h 606722"/>
                  <a:gd name="connsiteX4" fmla="*/ 151927 w 582235"/>
                  <a:gd name="connsiteY4" fmla="*/ 328623 h 606722"/>
                  <a:gd name="connsiteX5" fmla="*/ 253188 w 582235"/>
                  <a:gd name="connsiteY5" fmla="*/ 328623 h 606722"/>
                  <a:gd name="connsiteX6" fmla="*/ 253188 w 582235"/>
                  <a:gd name="connsiteY6" fmla="*/ 606722 h 606722"/>
                  <a:gd name="connsiteX7" fmla="*/ 151927 w 582235"/>
                  <a:gd name="connsiteY7" fmla="*/ 606722 h 606722"/>
                  <a:gd name="connsiteX8" fmla="*/ 303855 w 582235"/>
                  <a:gd name="connsiteY8" fmla="*/ 252766 h 606722"/>
                  <a:gd name="connsiteX9" fmla="*/ 405046 w 582235"/>
                  <a:gd name="connsiteY9" fmla="*/ 252766 h 606722"/>
                  <a:gd name="connsiteX10" fmla="*/ 405046 w 582235"/>
                  <a:gd name="connsiteY10" fmla="*/ 606722 h 606722"/>
                  <a:gd name="connsiteX11" fmla="*/ 303855 w 582235"/>
                  <a:gd name="connsiteY11" fmla="*/ 606722 h 606722"/>
                  <a:gd name="connsiteX12" fmla="*/ 455711 w 582235"/>
                  <a:gd name="connsiteY12" fmla="*/ 202241 h 606722"/>
                  <a:gd name="connsiteX13" fmla="*/ 556972 w 582235"/>
                  <a:gd name="connsiteY13" fmla="*/ 202241 h 606722"/>
                  <a:gd name="connsiteX14" fmla="*/ 556972 w 582235"/>
                  <a:gd name="connsiteY14" fmla="*/ 606722 h 606722"/>
                  <a:gd name="connsiteX15" fmla="*/ 455711 w 582235"/>
                  <a:gd name="connsiteY15" fmla="*/ 606722 h 606722"/>
                  <a:gd name="connsiteX16" fmla="*/ 455697 w 582235"/>
                  <a:gd name="connsiteY16" fmla="*/ 0 h 606722"/>
                  <a:gd name="connsiteX17" fmla="*/ 556785 w 582235"/>
                  <a:gd name="connsiteY17" fmla="*/ 0 h 606722"/>
                  <a:gd name="connsiteX18" fmla="*/ 556874 w 582235"/>
                  <a:gd name="connsiteY18" fmla="*/ 0 h 606722"/>
                  <a:gd name="connsiteX19" fmla="*/ 556963 w 582235"/>
                  <a:gd name="connsiteY19" fmla="*/ 0 h 606722"/>
                  <a:gd name="connsiteX20" fmla="*/ 557675 w 582235"/>
                  <a:gd name="connsiteY20" fmla="*/ 0 h 606722"/>
                  <a:gd name="connsiteX21" fmla="*/ 559366 w 582235"/>
                  <a:gd name="connsiteY21" fmla="*/ 89 h 606722"/>
                  <a:gd name="connsiteX22" fmla="*/ 560611 w 582235"/>
                  <a:gd name="connsiteY22" fmla="*/ 267 h 606722"/>
                  <a:gd name="connsiteX23" fmla="*/ 561857 w 582235"/>
                  <a:gd name="connsiteY23" fmla="*/ 444 h 606722"/>
                  <a:gd name="connsiteX24" fmla="*/ 563192 w 582235"/>
                  <a:gd name="connsiteY24" fmla="*/ 800 h 606722"/>
                  <a:gd name="connsiteX25" fmla="*/ 564171 w 582235"/>
                  <a:gd name="connsiteY25" fmla="*/ 1067 h 606722"/>
                  <a:gd name="connsiteX26" fmla="*/ 565506 w 582235"/>
                  <a:gd name="connsiteY26" fmla="*/ 1511 h 606722"/>
                  <a:gd name="connsiteX27" fmla="*/ 566574 w 582235"/>
                  <a:gd name="connsiteY27" fmla="*/ 1867 h 606722"/>
                  <a:gd name="connsiteX28" fmla="*/ 567730 w 582235"/>
                  <a:gd name="connsiteY28" fmla="*/ 2400 h 606722"/>
                  <a:gd name="connsiteX29" fmla="*/ 568798 w 582235"/>
                  <a:gd name="connsiteY29" fmla="*/ 2933 h 606722"/>
                  <a:gd name="connsiteX30" fmla="*/ 569777 w 582235"/>
                  <a:gd name="connsiteY30" fmla="*/ 3467 h 606722"/>
                  <a:gd name="connsiteX31" fmla="*/ 570934 w 582235"/>
                  <a:gd name="connsiteY31" fmla="*/ 4178 h 606722"/>
                  <a:gd name="connsiteX32" fmla="*/ 571824 w 582235"/>
                  <a:gd name="connsiteY32" fmla="*/ 4800 h 606722"/>
                  <a:gd name="connsiteX33" fmla="*/ 572891 w 582235"/>
                  <a:gd name="connsiteY33" fmla="*/ 5689 h 606722"/>
                  <a:gd name="connsiteX34" fmla="*/ 573781 w 582235"/>
                  <a:gd name="connsiteY34" fmla="*/ 6489 h 606722"/>
                  <a:gd name="connsiteX35" fmla="*/ 574760 w 582235"/>
                  <a:gd name="connsiteY35" fmla="*/ 7289 h 606722"/>
                  <a:gd name="connsiteX36" fmla="*/ 575917 w 582235"/>
                  <a:gd name="connsiteY36" fmla="*/ 8533 h 606722"/>
                  <a:gd name="connsiteX37" fmla="*/ 576451 w 582235"/>
                  <a:gd name="connsiteY37" fmla="*/ 9066 h 606722"/>
                  <a:gd name="connsiteX38" fmla="*/ 576451 w 582235"/>
                  <a:gd name="connsiteY38" fmla="*/ 9155 h 606722"/>
                  <a:gd name="connsiteX39" fmla="*/ 577964 w 582235"/>
                  <a:gd name="connsiteY39" fmla="*/ 11200 h 606722"/>
                  <a:gd name="connsiteX40" fmla="*/ 578053 w 582235"/>
                  <a:gd name="connsiteY40" fmla="*/ 11289 h 606722"/>
                  <a:gd name="connsiteX41" fmla="*/ 579209 w 582235"/>
                  <a:gd name="connsiteY41" fmla="*/ 13244 h 606722"/>
                  <a:gd name="connsiteX42" fmla="*/ 579743 w 582235"/>
                  <a:gd name="connsiteY42" fmla="*/ 14222 h 606722"/>
                  <a:gd name="connsiteX43" fmla="*/ 580277 w 582235"/>
                  <a:gd name="connsiteY43" fmla="*/ 15555 h 606722"/>
                  <a:gd name="connsiteX44" fmla="*/ 580722 w 582235"/>
                  <a:gd name="connsiteY44" fmla="*/ 16711 h 606722"/>
                  <a:gd name="connsiteX45" fmla="*/ 581167 w 582235"/>
                  <a:gd name="connsiteY45" fmla="*/ 17866 h 606722"/>
                  <a:gd name="connsiteX46" fmla="*/ 581523 w 582235"/>
                  <a:gd name="connsiteY46" fmla="*/ 19199 h 606722"/>
                  <a:gd name="connsiteX47" fmla="*/ 581790 w 582235"/>
                  <a:gd name="connsiteY47" fmla="*/ 20266 h 606722"/>
                  <a:gd name="connsiteX48" fmla="*/ 582146 w 582235"/>
                  <a:gd name="connsiteY48" fmla="*/ 22488 h 606722"/>
                  <a:gd name="connsiteX49" fmla="*/ 582146 w 582235"/>
                  <a:gd name="connsiteY49" fmla="*/ 22666 h 606722"/>
                  <a:gd name="connsiteX50" fmla="*/ 582235 w 582235"/>
                  <a:gd name="connsiteY50" fmla="*/ 25244 h 606722"/>
                  <a:gd name="connsiteX51" fmla="*/ 582235 w 582235"/>
                  <a:gd name="connsiteY51" fmla="*/ 126396 h 606722"/>
                  <a:gd name="connsiteX52" fmla="*/ 556963 w 582235"/>
                  <a:gd name="connsiteY52" fmla="*/ 151728 h 606722"/>
                  <a:gd name="connsiteX53" fmla="*/ 531691 w 582235"/>
                  <a:gd name="connsiteY53" fmla="*/ 126396 h 606722"/>
                  <a:gd name="connsiteX54" fmla="*/ 531691 w 582235"/>
                  <a:gd name="connsiteY54" fmla="*/ 79286 h 606722"/>
                  <a:gd name="connsiteX55" fmla="*/ 421260 w 582235"/>
                  <a:gd name="connsiteY55" fmla="*/ 171106 h 606722"/>
                  <a:gd name="connsiteX56" fmla="*/ 385666 w 582235"/>
                  <a:gd name="connsiteY56" fmla="*/ 167906 h 606722"/>
                  <a:gd name="connsiteX57" fmla="*/ 388869 w 582235"/>
                  <a:gd name="connsiteY57" fmla="*/ 132262 h 606722"/>
                  <a:gd name="connsiteX58" fmla="*/ 487020 w 582235"/>
                  <a:gd name="connsiteY58" fmla="*/ 50576 h 606722"/>
                  <a:gd name="connsiteX59" fmla="*/ 455697 w 582235"/>
                  <a:gd name="connsiteY59" fmla="*/ 50576 h 606722"/>
                  <a:gd name="connsiteX60" fmla="*/ 430425 w 582235"/>
                  <a:gd name="connsiteY60" fmla="*/ 25244 h 606722"/>
                  <a:gd name="connsiteX61" fmla="*/ 455697 w 582235"/>
                  <a:gd name="connsiteY6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82235" h="606722">
                    <a:moveTo>
                      <a:pt x="0" y="404481"/>
                    </a:moveTo>
                    <a:lnTo>
                      <a:pt x="101261" y="404481"/>
                    </a:lnTo>
                    <a:lnTo>
                      <a:pt x="101261" y="606722"/>
                    </a:lnTo>
                    <a:lnTo>
                      <a:pt x="0" y="606722"/>
                    </a:lnTo>
                    <a:close/>
                    <a:moveTo>
                      <a:pt x="151927" y="328623"/>
                    </a:moveTo>
                    <a:lnTo>
                      <a:pt x="253188" y="328623"/>
                    </a:lnTo>
                    <a:lnTo>
                      <a:pt x="253188" y="606722"/>
                    </a:lnTo>
                    <a:lnTo>
                      <a:pt x="151927" y="606722"/>
                    </a:lnTo>
                    <a:close/>
                    <a:moveTo>
                      <a:pt x="303855" y="252766"/>
                    </a:moveTo>
                    <a:lnTo>
                      <a:pt x="405046" y="252766"/>
                    </a:lnTo>
                    <a:lnTo>
                      <a:pt x="405046" y="606722"/>
                    </a:lnTo>
                    <a:lnTo>
                      <a:pt x="303855" y="606722"/>
                    </a:lnTo>
                    <a:close/>
                    <a:moveTo>
                      <a:pt x="455711" y="202241"/>
                    </a:moveTo>
                    <a:lnTo>
                      <a:pt x="556972" y="202241"/>
                    </a:lnTo>
                    <a:lnTo>
                      <a:pt x="556972" y="606722"/>
                    </a:lnTo>
                    <a:lnTo>
                      <a:pt x="455711" y="606722"/>
                    </a:lnTo>
                    <a:close/>
                    <a:moveTo>
                      <a:pt x="455697" y="0"/>
                    </a:moveTo>
                    <a:lnTo>
                      <a:pt x="556785" y="0"/>
                    </a:lnTo>
                    <a:lnTo>
                      <a:pt x="556874" y="0"/>
                    </a:lnTo>
                    <a:lnTo>
                      <a:pt x="556963" y="0"/>
                    </a:lnTo>
                    <a:cubicBezTo>
                      <a:pt x="557230" y="0"/>
                      <a:pt x="557408" y="0"/>
                      <a:pt x="557675" y="0"/>
                    </a:cubicBezTo>
                    <a:cubicBezTo>
                      <a:pt x="558298" y="89"/>
                      <a:pt x="558832" y="89"/>
                      <a:pt x="559366" y="89"/>
                    </a:cubicBezTo>
                    <a:cubicBezTo>
                      <a:pt x="559811" y="178"/>
                      <a:pt x="560256" y="267"/>
                      <a:pt x="560611" y="267"/>
                    </a:cubicBezTo>
                    <a:cubicBezTo>
                      <a:pt x="561056" y="356"/>
                      <a:pt x="561412" y="444"/>
                      <a:pt x="561857" y="444"/>
                    </a:cubicBezTo>
                    <a:cubicBezTo>
                      <a:pt x="562302" y="533"/>
                      <a:pt x="562747" y="711"/>
                      <a:pt x="563192" y="800"/>
                    </a:cubicBezTo>
                    <a:cubicBezTo>
                      <a:pt x="563548" y="889"/>
                      <a:pt x="563904" y="978"/>
                      <a:pt x="564171" y="1067"/>
                    </a:cubicBezTo>
                    <a:cubicBezTo>
                      <a:pt x="564616" y="1156"/>
                      <a:pt x="565061" y="1333"/>
                      <a:pt x="565506" y="1511"/>
                    </a:cubicBezTo>
                    <a:cubicBezTo>
                      <a:pt x="565862" y="1600"/>
                      <a:pt x="566218" y="1778"/>
                      <a:pt x="566574" y="1867"/>
                    </a:cubicBezTo>
                    <a:cubicBezTo>
                      <a:pt x="566929" y="2044"/>
                      <a:pt x="567285" y="2222"/>
                      <a:pt x="567730" y="2400"/>
                    </a:cubicBezTo>
                    <a:cubicBezTo>
                      <a:pt x="568086" y="2578"/>
                      <a:pt x="568442" y="2755"/>
                      <a:pt x="568798" y="2933"/>
                    </a:cubicBezTo>
                    <a:cubicBezTo>
                      <a:pt x="569154" y="3111"/>
                      <a:pt x="569421" y="3289"/>
                      <a:pt x="569777" y="3467"/>
                    </a:cubicBezTo>
                    <a:cubicBezTo>
                      <a:pt x="570133" y="3733"/>
                      <a:pt x="570578" y="4000"/>
                      <a:pt x="570934" y="4178"/>
                    </a:cubicBezTo>
                    <a:cubicBezTo>
                      <a:pt x="571201" y="4444"/>
                      <a:pt x="571557" y="4622"/>
                      <a:pt x="571824" y="4800"/>
                    </a:cubicBezTo>
                    <a:cubicBezTo>
                      <a:pt x="572180" y="5155"/>
                      <a:pt x="572536" y="5422"/>
                      <a:pt x="572891" y="5689"/>
                    </a:cubicBezTo>
                    <a:cubicBezTo>
                      <a:pt x="573247" y="5955"/>
                      <a:pt x="573514" y="6222"/>
                      <a:pt x="573781" y="6489"/>
                    </a:cubicBezTo>
                    <a:cubicBezTo>
                      <a:pt x="574137" y="6755"/>
                      <a:pt x="574493" y="7022"/>
                      <a:pt x="574760" y="7289"/>
                    </a:cubicBezTo>
                    <a:cubicBezTo>
                      <a:pt x="575205" y="7733"/>
                      <a:pt x="575561" y="8178"/>
                      <a:pt x="575917" y="8533"/>
                    </a:cubicBezTo>
                    <a:cubicBezTo>
                      <a:pt x="576095" y="8711"/>
                      <a:pt x="576273" y="8889"/>
                      <a:pt x="576451" y="9066"/>
                    </a:cubicBezTo>
                    <a:cubicBezTo>
                      <a:pt x="576451" y="9155"/>
                      <a:pt x="576451" y="9155"/>
                      <a:pt x="576451" y="9155"/>
                    </a:cubicBezTo>
                    <a:cubicBezTo>
                      <a:pt x="576985" y="9777"/>
                      <a:pt x="577519" y="10489"/>
                      <a:pt x="577964" y="11200"/>
                    </a:cubicBezTo>
                    <a:cubicBezTo>
                      <a:pt x="577964" y="11200"/>
                      <a:pt x="578053" y="11289"/>
                      <a:pt x="578053" y="11289"/>
                    </a:cubicBezTo>
                    <a:cubicBezTo>
                      <a:pt x="578498" y="12000"/>
                      <a:pt x="578854" y="12622"/>
                      <a:pt x="579209" y="13244"/>
                    </a:cubicBezTo>
                    <a:cubicBezTo>
                      <a:pt x="579387" y="13600"/>
                      <a:pt x="579565" y="13955"/>
                      <a:pt x="579743" y="14222"/>
                    </a:cubicBezTo>
                    <a:cubicBezTo>
                      <a:pt x="579921" y="14666"/>
                      <a:pt x="580099" y="15111"/>
                      <a:pt x="580277" y="15555"/>
                    </a:cubicBezTo>
                    <a:cubicBezTo>
                      <a:pt x="580455" y="15911"/>
                      <a:pt x="580633" y="16266"/>
                      <a:pt x="580722" y="16711"/>
                    </a:cubicBezTo>
                    <a:cubicBezTo>
                      <a:pt x="580900" y="17066"/>
                      <a:pt x="581078" y="17422"/>
                      <a:pt x="581167" y="17866"/>
                    </a:cubicBezTo>
                    <a:cubicBezTo>
                      <a:pt x="581256" y="18311"/>
                      <a:pt x="581434" y="18755"/>
                      <a:pt x="581523" y="19199"/>
                    </a:cubicBezTo>
                    <a:cubicBezTo>
                      <a:pt x="581612" y="19555"/>
                      <a:pt x="581701" y="19910"/>
                      <a:pt x="581790" y="20266"/>
                    </a:cubicBezTo>
                    <a:cubicBezTo>
                      <a:pt x="581879" y="20977"/>
                      <a:pt x="582057" y="21777"/>
                      <a:pt x="582146" y="22488"/>
                    </a:cubicBezTo>
                    <a:cubicBezTo>
                      <a:pt x="582146" y="22577"/>
                      <a:pt x="582146" y="22666"/>
                      <a:pt x="582146" y="22666"/>
                    </a:cubicBezTo>
                    <a:cubicBezTo>
                      <a:pt x="582235" y="23555"/>
                      <a:pt x="582235" y="24355"/>
                      <a:pt x="582235" y="25244"/>
                    </a:cubicBezTo>
                    <a:lnTo>
                      <a:pt x="582235" y="126396"/>
                    </a:lnTo>
                    <a:cubicBezTo>
                      <a:pt x="582235" y="140351"/>
                      <a:pt x="570934" y="151728"/>
                      <a:pt x="556963" y="151728"/>
                    </a:cubicBezTo>
                    <a:cubicBezTo>
                      <a:pt x="542992" y="151728"/>
                      <a:pt x="531691" y="140351"/>
                      <a:pt x="531691" y="126396"/>
                    </a:cubicBezTo>
                    <a:lnTo>
                      <a:pt x="531691" y="79286"/>
                    </a:lnTo>
                    <a:lnTo>
                      <a:pt x="421260" y="171106"/>
                    </a:lnTo>
                    <a:cubicBezTo>
                      <a:pt x="410582" y="180083"/>
                      <a:pt x="394564" y="178572"/>
                      <a:pt x="385666" y="167906"/>
                    </a:cubicBezTo>
                    <a:cubicBezTo>
                      <a:pt x="376678" y="157150"/>
                      <a:pt x="378191" y="141240"/>
                      <a:pt x="388869" y="132262"/>
                    </a:cubicBezTo>
                    <a:lnTo>
                      <a:pt x="487020" y="50576"/>
                    </a:lnTo>
                    <a:lnTo>
                      <a:pt x="455697" y="50576"/>
                    </a:lnTo>
                    <a:cubicBezTo>
                      <a:pt x="441727" y="50576"/>
                      <a:pt x="430425" y="39288"/>
                      <a:pt x="430425" y="25244"/>
                    </a:cubicBezTo>
                    <a:cubicBezTo>
                      <a:pt x="430425" y="11289"/>
                      <a:pt x="441727" y="0"/>
                      <a:pt x="4556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3F31E690-B345-4D8D-811A-9D9D90BAE874}"/>
                </a:ext>
              </a:extLst>
            </p:cNvPr>
            <p:cNvCxnSpPr>
              <a:cxnSpLocks/>
              <a:stCxn id="50" idx="2"/>
              <a:endCxn id="51" idx="1"/>
            </p:cNvCxnSpPr>
            <p:nvPr/>
          </p:nvCxnSpPr>
          <p:spPr>
            <a:xfrm>
              <a:off x="3403916" y="3163855"/>
              <a:ext cx="4391" cy="1146819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îslïďê">
              <a:extLst>
                <a:ext uri="{FF2B5EF4-FFF2-40B4-BE49-F238E27FC236}">
                  <a16:creationId xmlns:a16="http://schemas.microsoft.com/office/drawing/2014/main" id="{4670C43C-02C8-43F4-AA7D-76E2F1C030D6}"/>
                </a:ext>
              </a:extLst>
            </p:cNvPr>
            <p:cNvSpPr/>
            <p:nvPr/>
          </p:nvSpPr>
          <p:spPr>
            <a:xfrm>
              <a:off x="8195192" y="2822177"/>
              <a:ext cx="1080120" cy="341678"/>
            </a:xfrm>
            <a:prstGeom prst="roundRect">
              <a:avLst>
                <a:gd name="adj" fmla="val 13693"/>
              </a:avLst>
            </a:prstGeom>
            <a:solidFill>
              <a:schemeClr val="accent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Autofit/>
            </a:bodyPr>
            <a:lstStyle/>
            <a:p>
              <a:pPr algn="ctr"/>
              <a:r>
                <a:rPr lang="zh-CN" altLang="en-US" dirty="0"/>
                <a:t>智能</a:t>
              </a:r>
            </a:p>
          </p:txBody>
        </p:sp>
        <p:sp>
          <p:nvSpPr>
            <p:cNvPr id="56" name="íSľîḓè">
              <a:extLst>
                <a:ext uri="{FF2B5EF4-FFF2-40B4-BE49-F238E27FC236}">
                  <a16:creationId xmlns:a16="http://schemas.microsoft.com/office/drawing/2014/main" id="{B363BD24-751F-485B-9FCB-C563B4C36FE0}"/>
                </a:ext>
              </a:extLst>
            </p:cNvPr>
            <p:cNvSpPr/>
            <p:nvPr/>
          </p:nvSpPr>
          <p:spPr>
            <a:xfrm>
              <a:off x="7774832" y="3996988"/>
              <a:ext cx="1913564" cy="241540"/>
            </a:xfrm>
            <a:custGeom>
              <a:avLst/>
              <a:gdLst>
                <a:gd name="connsiteX0" fmla="*/ 0 w 10773507"/>
                <a:gd name="connsiteY0" fmla="*/ 0 h 1359890"/>
                <a:gd name="connsiteX1" fmla="*/ 5416061 w 10773507"/>
                <a:gd name="connsiteY1" fmla="*/ 1359877 h 1359890"/>
                <a:gd name="connsiteX2" fmla="*/ 10773507 w 10773507"/>
                <a:gd name="connsiteY2" fmla="*/ 23447 h 135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73507" h="1359890">
                  <a:moveTo>
                    <a:pt x="0" y="0"/>
                  </a:moveTo>
                  <a:cubicBezTo>
                    <a:pt x="1810238" y="677984"/>
                    <a:pt x="3620477" y="1355969"/>
                    <a:pt x="5416061" y="1359877"/>
                  </a:cubicBezTo>
                  <a:cubicBezTo>
                    <a:pt x="7211645" y="1363785"/>
                    <a:pt x="9427307" y="502139"/>
                    <a:pt x="10773507" y="23447"/>
                  </a:cubicBezTo>
                </a:path>
              </a:pathLst>
            </a:custGeom>
            <a:noFill/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7" name="ïṣḻîḍé">
              <a:extLst>
                <a:ext uri="{FF2B5EF4-FFF2-40B4-BE49-F238E27FC236}">
                  <a16:creationId xmlns:a16="http://schemas.microsoft.com/office/drawing/2014/main" id="{506D35C2-87BA-463B-B26B-59AB1F6410EC}"/>
                </a:ext>
              </a:extLst>
            </p:cNvPr>
            <p:cNvGrpSpPr/>
            <p:nvPr/>
          </p:nvGrpSpPr>
          <p:grpSpPr>
            <a:xfrm>
              <a:off x="7627012" y="3800961"/>
              <a:ext cx="537460" cy="537460"/>
              <a:chOff x="4792557" y="2249137"/>
              <a:chExt cx="648072" cy="648072"/>
            </a:xfrm>
          </p:grpSpPr>
          <p:sp>
            <p:nvSpPr>
              <p:cNvPr id="62" name="išļíde">
                <a:extLst>
                  <a:ext uri="{FF2B5EF4-FFF2-40B4-BE49-F238E27FC236}">
                    <a16:creationId xmlns:a16="http://schemas.microsoft.com/office/drawing/2014/main" id="{CC66293E-D94D-424A-863E-C4722860572E}"/>
                  </a:ext>
                </a:extLst>
              </p:cNvPr>
              <p:cNvSpPr/>
              <p:nvPr/>
            </p:nvSpPr>
            <p:spPr>
              <a:xfrm>
                <a:off x="4792557" y="2249137"/>
                <a:ext cx="648072" cy="648072"/>
              </a:xfrm>
              <a:prstGeom prst="ellips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śḷïďé">
                <a:extLst>
                  <a:ext uri="{FF2B5EF4-FFF2-40B4-BE49-F238E27FC236}">
                    <a16:creationId xmlns:a16="http://schemas.microsoft.com/office/drawing/2014/main" id="{07AEE074-7E57-4B6A-BCC5-171E1272F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6447" y="2390028"/>
                <a:ext cx="380293" cy="36629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8" name="îslíḑé">
              <a:extLst>
                <a:ext uri="{FF2B5EF4-FFF2-40B4-BE49-F238E27FC236}">
                  <a16:creationId xmlns:a16="http://schemas.microsoft.com/office/drawing/2014/main" id="{32C49563-0B21-416E-8A8B-F3E3CF0A68B1}"/>
                </a:ext>
              </a:extLst>
            </p:cNvPr>
            <p:cNvGrpSpPr/>
            <p:nvPr/>
          </p:nvGrpSpPr>
          <p:grpSpPr>
            <a:xfrm>
              <a:off x="9306033" y="3800961"/>
              <a:ext cx="537460" cy="537460"/>
              <a:chOff x="3909160" y="2249137"/>
              <a:chExt cx="648072" cy="648072"/>
            </a:xfrm>
          </p:grpSpPr>
          <p:sp>
            <p:nvSpPr>
              <p:cNvPr id="60" name="îṡḻîdé">
                <a:extLst>
                  <a:ext uri="{FF2B5EF4-FFF2-40B4-BE49-F238E27FC236}">
                    <a16:creationId xmlns:a16="http://schemas.microsoft.com/office/drawing/2014/main" id="{B0021CDB-4AE7-4FB7-9168-05C9C75673CB}"/>
                  </a:ext>
                </a:extLst>
              </p:cNvPr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ïSľïḋé">
                <a:extLst>
                  <a:ext uri="{FF2B5EF4-FFF2-40B4-BE49-F238E27FC236}">
                    <a16:creationId xmlns:a16="http://schemas.microsoft.com/office/drawing/2014/main" id="{30CBAE5E-B567-4317-BE1F-E979284DA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050" y="2390028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32874C18-75B4-4193-9786-5161A0392417}"/>
                </a:ext>
              </a:extLst>
            </p:cNvPr>
            <p:cNvCxnSpPr>
              <a:cxnSpLocks/>
              <a:stCxn id="55" idx="2"/>
              <a:endCxn id="56" idx="1"/>
            </p:cNvCxnSpPr>
            <p:nvPr/>
          </p:nvCxnSpPr>
          <p:spPr>
            <a:xfrm>
              <a:off x="8735252" y="3163855"/>
              <a:ext cx="1568" cy="1074671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39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6779" y="2971800"/>
            <a:ext cx="2667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>
                <a:latin typeface="Calibri" pitchFamily="34" charset="0"/>
              </a:rPr>
              <a:t>  谢 谢！</a:t>
            </a:r>
            <a:endParaRPr lang="en-US" sz="50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1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难点与创新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设计实现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测试结果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/>
              <a:t>总结展望</a:t>
            </a:r>
            <a:endParaRPr lang="en-US" altLang="zh-CN" dirty="0"/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"/>
            </a:pPr>
            <a:r>
              <a:rPr lang="zh-CN" altLang="en-US" dirty="0"/>
              <a:t>项目概述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难点与创新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设计实现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总结展望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AutoShape 131" descr="globe pic"/>
          <p:cNvSpPr>
            <a:spLocks noChangeArrowheads="1"/>
          </p:cNvSpPr>
          <p:nvPr/>
        </p:nvSpPr>
        <p:spPr bwMode="auto">
          <a:xfrm>
            <a:off x="5638800" y="2990849"/>
            <a:ext cx="2582567" cy="2419351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algn="ctr">
            <a:solidFill>
              <a:schemeClr val="tx1"/>
            </a:solidFill>
            <a:round/>
            <a:headEnd/>
            <a:tailEnd/>
          </a:ln>
          <a:effectLst>
            <a:outerShdw blurRad="152400" dist="241300" dir="8100000" algn="r" rotWithShape="0">
              <a:prstClr val="black">
                <a:alpha val="28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1400" kern="0" dirty="0">
              <a:solidFill>
                <a:sysClr val="windowText" lastClr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4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ïsliḍê">
            <a:extLst>
              <a:ext uri="{FF2B5EF4-FFF2-40B4-BE49-F238E27FC236}">
                <a16:creationId xmlns:a16="http://schemas.microsoft.com/office/drawing/2014/main" id="{D67B0F95-AFFE-4585-993B-853CD95B9E7E}"/>
              </a:ext>
            </a:extLst>
          </p:cNvPr>
          <p:cNvSpPr/>
          <p:nvPr/>
        </p:nvSpPr>
        <p:spPr>
          <a:xfrm>
            <a:off x="1300540" y="2374967"/>
            <a:ext cx="1752600" cy="1651945"/>
          </a:xfrm>
          <a:prstGeom prst="roundRect">
            <a:avLst>
              <a:gd name="adj" fmla="val 8669"/>
            </a:avLst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6E58F39-92B1-4330-8286-7D0148DDCCC2}"/>
              </a:ext>
            </a:extLst>
          </p:cNvPr>
          <p:cNvCxnSpPr/>
          <p:nvPr/>
        </p:nvCxnSpPr>
        <p:spPr>
          <a:xfrm>
            <a:off x="1300540" y="229876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2254A0E-DD01-45EC-9931-7C87693D67E7}"/>
              </a:ext>
            </a:extLst>
          </p:cNvPr>
          <p:cNvCxnSpPr/>
          <p:nvPr/>
        </p:nvCxnSpPr>
        <p:spPr>
          <a:xfrm>
            <a:off x="1262440" y="412756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29A6934E-CAC7-4648-85DB-E5F4EF07333B}"/>
              </a:ext>
            </a:extLst>
          </p:cNvPr>
          <p:cNvSpPr txBox="1"/>
          <p:nvPr/>
        </p:nvSpPr>
        <p:spPr>
          <a:xfrm>
            <a:off x="1392010" y="45615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自平衡代步车</a:t>
            </a:r>
          </a:p>
        </p:txBody>
      </p:sp>
      <p:sp>
        <p:nvSpPr>
          <p:cNvPr id="84" name="ïsliḍê">
            <a:extLst>
              <a:ext uri="{FF2B5EF4-FFF2-40B4-BE49-F238E27FC236}">
                <a16:creationId xmlns:a16="http://schemas.microsoft.com/office/drawing/2014/main" id="{0E6B3963-4DE4-42E7-A1D9-9772DD15FCFE}"/>
              </a:ext>
            </a:extLst>
          </p:cNvPr>
          <p:cNvSpPr/>
          <p:nvPr/>
        </p:nvSpPr>
        <p:spPr>
          <a:xfrm>
            <a:off x="3586540" y="1371600"/>
            <a:ext cx="1752600" cy="1651945"/>
          </a:xfrm>
          <a:prstGeom prst="roundRect">
            <a:avLst>
              <a:gd name="adj" fmla="val 8669"/>
            </a:avLst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B096A76F-C8BB-4896-BD5C-B6A1BDAF48E6}"/>
              </a:ext>
            </a:extLst>
          </p:cNvPr>
          <p:cNvCxnSpPr/>
          <p:nvPr/>
        </p:nvCxnSpPr>
        <p:spPr>
          <a:xfrm>
            <a:off x="3586540" y="1295400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8B16653-763D-4A39-9A2F-7D416ADAF580}"/>
              </a:ext>
            </a:extLst>
          </p:cNvPr>
          <p:cNvCxnSpPr/>
          <p:nvPr/>
        </p:nvCxnSpPr>
        <p:spPr>
          <a:xfrm>
            <a:off x="3548440" y="3124200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BBDB73FF-3ECC-48AE-97D8-43D0CAE62276}"/>
              </a:ext>
            </a:extLst>
          </p:cNvPr>
          <p:cNvSpPr txBox="1"/>
          <p:nvPr/>
        </p:nvSpPr>
        <p:spPr>
          <a:xfrm>
            <a:off x="3831526" y="35890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轮式机器人</a:t>
            </a:r>
          </a:p>
        </p:txBody>
      </p:sp>
      <p:sp>
        <p:nvSpPr>
          <p:cNvPr id="89" name="ïsliḍê">
            <a:extLst>
              <a:ext uri="{FF2B5EF4-FFF2-40B4-BE49-F238E27FC236}">
                <a16:creationId xmlns:a16="http://schemas.microsoft.com/office/drawing/2014/main" id="{BB6372E7-074F-4437-AC75-816A1D1CE61E}"/>
              </a:ext>
            </a:extLst>
          </p:cNvPr>
          <p:cNvSpPr/>
          <p:nvPr/>
        </p:nvSpPr>
        <p:spPr>
          <a:xfrm>
            <a:off x="5872540" y="2374967"/>
            <a:ext cx="1752600" cy="1651945"/>
          </a:xfrm>
          <a:prstGeom prst="roundRect">
            <a:avLst>
              <a:gd name="adj" fmla="val 8669"/>
            </a:avLst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5CA35867-3E70-4B10-9207-EE6A3A50A3C5}"/>
              </a:ext>
            </a:extLst>
          </p:cNvPr>
          <p:cNvCxnSpPr/>
          <p:nvPr/>
        </p:nvCxnSpPr>
        <p:spPr>
          <a:xfrm>
            <a:off x="5872540" y="229876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8CCF2E2-1700-4605-8C25-CBFD0AA32497}"/>
              </a:ext>
            </a:extLst>
          </p:cNvPr>
          <p:cNvCxnSpPr/>
          <p:nvPr/>
        </p:nvCxnSpPr>
        <p:spPr>
          <a:xfrm>
            <a:off x="5834440" y="412756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2F85DFA1-F5D8-4CE4-9D56-A55222D64255}"/>
              </a:ext>
            </a:extLst>
          </p:cNvPr>
          <p:cNvSpPr txBox="1"/>
          <p:nvPr/>
        </p:nvSpPr>
        <p:spPr>
          <a:xfrm>
            <a:off x="6002845" y="450784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收购</a:t>
            </a:r>
            <a:r>
              <a:rPr lang="en-US" altLang="zh-CN" dirty="0"/>
              <a:t>Segway</a:t>
            </a:r>
            <a:endParaRPr lang="zh-CN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7CB8EC3C-68F3-49F3-85FB-F42B1CC6345E}"/>
              </a:ext>
            </a:extLst>
          </p:cNvPr>
          <p:cNvSpPr/>
          <p:nvPr/>
        </p:nvSpPr>
        <p:spPr>
          <a:xfrm>
            <a:off x="990600" y="5208012"/>
            <a:ext cx="6858000" cy="838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自平衡技术为传统产业注入新鲜技术活力</a:t>
            </a: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4991EDA-D240-41F6-BF31-C8CFE101314B}"/>
              </a:ext>
            </a:extLst>
          </p:cNvPr>
          <p:cNvGrpSpPr/>
          <p:nvPr/>
        </p:nvGrpSpPr>
        <p:grpSpPr>
          <a:xfrm>
            <a:off x="2071815" y="4303000"/>
            <a:ext cx="210050" cy="154886"/>
            <a:chOff x="1464168" y="4420201"/>
            <a:chExt cx="210050" cy="154886"/>
          </a:xfrm>
        </p:grpSpPr>
        <p:sp>
          <p:nvSpPr>
            <p:cNvPr id="105" name="菱形 151">
              <a:extLst>
                <a:ext uri="{FF2B5EF4-FFF2-40B4-BE49-F238E27FC236}">
                  <a16:creationId xmlns:a16="http://schemas.microsoft.com/office/drawing/2014/main" id="{49CB78DF-01EB-42F4-A15E-4D1B67A504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4168" y="4440230"/>
              <a:ext cx="210050" cy="134857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457200 w 914400"/>
                <a:gd name="connsiteY0-2" fmla="*/ 0 h 914400"/>
                <a:gd name="connsiteX1-3" fmla="*/ 914400 w 914400"/>
                <a:gd name="connsiteY1-4" fmla="*/ 457200 h 914400"/>
                <a:gd name="connsiteX2-5" fmla="*/ 457200 w 914400"/>
                <a:gd name="connsiteY2-6" fmla="*/ 914400 h 914400"/>
                <a:gd name="connsiteX3-7" fmla="*/ 0 w 914400"/>
                <a:gd name="connsiteY3-8" fmla="*/ 457200 h 914400"/>
                <a:gd name="connsiteX4-9" fmla="*/ 548640 w 914400"/>
                <a:gd name="connsiteY4-10" fmla="*/ 91440 h 914400"/>
                <a:gd name="connsiteX0-11" fmla="*/ 457200 w 914400"/>
                <a:gd name="connsiteY0-12" fmla="*/ 0 h 914400"/>
                <a:gd name="connsiteX1-13" fmla="*/ 914400 w 914400"/>
                <a:gd name="connsiteY1-14" fmla="*/ 457200 h 914400"/>
                <a:gd name="connsiteX2-15" fmla="*/ 457200 w 914400"/>
                <a:gd name="connsiteY2-16" fmla="*/ 914400 h 914400"/>
                <a:gd name="connsiteX3-17" fmla="*/ 0 w 914400"/>
                <a:gd name="connsiteY3-18" fmla="*/ 457200 h 914400"/>
                <a:gd name="connsiteX0-19" fmla="*/ 914400 w 914400"/>
                <a:gd name="connsiteY0-20" fmla="*/ 0 h 457200"/>
                <a:gd name="connsiteX1-21" fmla="*/ 457200 w 914400"/>
                <a:gd name="connsiteY1-22" fmla="*/ 457200 h 457200"/>
                <a:gd name="connsiteX2-23" fmla="*/ 0 w 914400"/>
                <a:gd name="connsiteY2-24" fmla="*/ 0 h 457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457200" y="45720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菱形 151">
              <a:extLst>
                <a:ext uri="{FF2B5EF4-FFF2-40B4-BE49-F238E27FC236}">
                  <a16:creationId xmlns:a16="http://schemas.microsoft.com/office/drawing/2014/main" id="{B7E50671-43D6-4E14-81A1-E5AEC764F9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4767" y="4420201"/>
              <a:ext cx="148855" cy="9556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457200 w 914400"/>
                <a:gd name="connsiteY0-2" fmla="*/ 0 h 914400"/>
                <a:gd name="connsiteX1-3" fmla="*/ 914400 w 914400"/>
                <a:gd name="connsiteY1-4" fmla="*/ 457200 h 914400"/>
                <a:gd name="connsiteX2-5" fmla="*/ 457200 w 914400"/>
                <a:gd name="connsiteY2-6" fmla="*/ 914400 h 914400"/>
                <a:gd name="connsiteX3-7" fmla="*/ 0 w 914400"/>
                <a:gd name="connsiteY3-8" fmla="*/ 457200 h 914400"/>
                <a:gd name="connsiteX4-9" fmla="*/ 548640 w 914400"/>
                <a:gd name="connsiteY4-10" fmla="*/ 91440 h 914400"/>
                <a:gd name="connsiteX0-11" fmla="*/ 457200 w 914400"/>
                <a:gd name="connsiteY0-12" fmla="*/ 0 h 914400"/>
                <a:gd name="connsiteX1-13" fmla="*/ 914400 w 914400"/>
                <a:gd name="connsiteY1-14" fmla="*/ 457200 h 914400"/>
                <a:gd name="connsiteX2-15" fmla="*/ 457200 w 914400"/>
                <a:gd name="connsiteY2-16" fmla="*/ 914400 h 914400"/>
                <a:gd name="connsiteX3-17" fmla="*/ 0 w 914400"/>
                <a:gd name="connsiteY3-18" fmla="*/ 457200 h 914400"/>
                <a:gd name="connsiteX0-19" fmla="*/ 914400 w 914400"/>
                <a:gd name="connsiteY0-20" fmla="*/ 0 h 457200"/>
                <a:gd name="connsiteX1-21" fmla="*/ 457200 w 914400"/>
                <a:gd name="connsiteY1-22" fmla="*/ 457200 h 457200"/>
                <a:gd name="connsiteX2-23" fmla="*/ 0 w 914400"/>
                <a:gd name="connsiteY2-24" fmla="*/ 0 h 457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457200" y="45720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6D65E1F-CF57-4C30-8750-55E5D44E0F1B}"/>
              </a:ext>
            </a:extLst>
          </p:cNvPr>
          <p:cNvGrpSpPr/>
          <p:nvPr/>
        </p:nvGrpSpPr>
        <p:grpSpPr>
          <a:xfrm>
            <a:off x="4395915" y="3325813"/>
            <a:ext cx="210050" cy="154886"/>
            <a:chOff x="1464168" y="4420201"/>
            <a:chExt cx="210050" cy="154886"/>
          </a:xfrm>
        </p:grpSpPr>
        <p:sp>
          <p:nvSpPr>
            <p:cNvPr id="108" name="菱形 151">
              <a:extLst>
                <a:ext uri="{FF2B5EF4-FFF2-40B4-BE49-F238E27FC236}">
                  <a16:creationId xmlns:a16="http://schemas.microsoft.com/office/drawing/2014/main" id="{C465E0F5-A010-4691-BC6B-AC52D4B22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4168" y="4440230"/>
              <a:ext cx="210050" cy="134857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457200 w 914400"/>
                <a:gd name="connsiteY0-2" fmla="*/ 0 h 914400"/>
                <a:gd name="connsiteX1-3" fmla="*/ 914400 w 914400"/>
                <a:gd name="connsiteY1-4" fmla="*/ 457200 h 914400"/>
                <a:gd name="connsiteX2-5" fmla="*/ 457200 w 914400"/>
                <a:gd name="connsiteY2-6" fmla="*/ 914400 h 914400"/>
                <a:gd name="connsiteX3-7" fmla="*/ 0 w 914400"/>
                <a:gd name="connsiteY3-8" fmla="*/ 457200 h 914400"/>
                <a:gd name="connsiteX4-9" fmla="*/ 548640 w 914400"/>
                <a:gd name="connsiteY4-10" fmla="*/ 91440 h 914400"/>
                <a:gd name="connsiteX0-11" fmla="*/ 457200 w 914400"/>
                <a:gd name="connsiteY0-12" fmla="*/ 0 h 914400"/>
                <a:gd name="connsiteX1-13" fmla="*/ 914400 w 914400"/>
                <a:gd name="connsiteY1-14" fmla="*/ 457200 h 914400"/>
                <a:gd name="connsiteX2-15" fmla="*/ 457200 w 914400"/>
                <a:gd name="connsiteY2-16" fmla="*/ 914400 h 914400"/>
                <a:gd name="connsiteX3-17" fmla="*/ 0 w 914400"/>
                <a:gd name="connsiteY3-18" fmla="*/ 457200 h 914400"/>
                <a:gd name="connsiteX0-19" fmla="*/ 914400 w 914400"/>
                <a:gd name="connsiteY0-20" fmla="*/ 0 h 457200"/>
                <a:gd name="connsiteX1-21" fmla="*/ 457200 w 914400"/>
                <a:gd name="connsiteY1-22" fmla="*/ 457200 h 457200"/>
                <a:gd name="connsiteX2-23" fmla="*/ 0 w 914400"/>
                <a:gd name="connsiteY2-24" fmla="*/ 0 h 457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457200" y="45720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菱形 151">
              <a:extLst>
                <a:ext uri="{FF2B5EF4-FFF2-40B4-BE49-F238E27FC236}">
                  <a16:creationId xmlns:a16="http://schemas.microsoft.com/office/drawing/2014/main" id="{843703ED-7FF1-4B83-9C18-E11EBB0C7D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4767" y="4420201"/>
              <a:ext cx="148855" cy="9556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457200 w 914400"/>
                <a:gd name="connsiteY0-2" fmla="*/ 0 h 914400"/>
                <a:gd name="connsiteX1-3" fmla="*/ 914400 w 914400"/>
                <a:gd name="connsiteY1-4" fmla="*/ 457200 h 914400"/>
                <a:gd name="connsiteX2-5" fmla="*/ 457200 w 914400"/>
                <a:gd name="connsiteY2-6" fmla="*/ 914400 h 914400"/>
                <a:gd name="connsiteX3-7" fmla="*/ 0 w 914400"/>
                <a:gd name="connsiteY3-8" fmla="*/ 457200 h 914400"/>
                <a:gd name="connsiteX4-9" fmla="*/ 548640 w 914400"/>
                <a:gd name="connsiteY4-10" fmla="*/ 91440 h 914400"/>
                <a:gd name="connsiteX0-11" fmla="*/ 457200 w 914400"/>
                <a:gd name="connsiteY0-12" fmla="*/ 0 h 914400"/>
                <a:gd name="connsiteX1-13" fmla="*/ 914400 w 914400"/>
                <a:gd name="connsiteY1-14" fmla="*/ 457200 h 914400"/>
                <a:gd name="connsiteX2-15" fmla="*/ 457200 w 914400"/>
                <a:gd name="connsiteY2-16" fmla="*/ 914400 h 914400"/>
                <a:gd name="connsiteX3-17" fmla="*/ 0 w 914400"/>
                <a:gd name="connsiteY3-18" fmla="*/ 457200 h 914400"/>
                <a:gd name="connsiteX0-19" fmla="*/ 914400 w 914400"/>
                <a:gd name="connsiteY0-20" fmla="*/ 0 h 457200"/>
                <a:gd name="connsiteX1-21" fmla="*/ 457200 w 914400"/>
                <a:gd name="connsiteY1-22" fmla="*/ 457200 h 457200"/>
                <a:gd name="connsiteX2-23" fmla="*/ 0 w 914400"/>
                <a:gd name="connsiteY2-24" fmla="*/ 0 h 457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457200" y="45720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4B83C3F-BECB-4271-91ED-EC63209A07D8}"/>
              </a:ext>
            </a:extLst>
          </p:cNvPr>
          <p:cNvGrpSpPr/>
          <p:nvPr/>
        </p:nvGrpSpPr>
        <p:grpSpPr>
          <a:xfrm>
            <a:off x="6668505" y="4315358"/>
            <a:ext cx="210050" cy="154886"/>
            <a:chOff x="1464168" y="4420201"/>
            <a:chExt cx="210050" cy="154886"/>
          </a:xfrm>
        </p:grpSpPr>
        <p:sp>
          <p:nvSpPr>
            <p:cNvPr id="111" name="菱形 151">
              <a:extLst>
                <a:ext uri="{FF2B5EF4-FFF2-40B4-BE49-F238E27FC236}">
                  <a16:creationId xmlns:a16="http://schemas.microsoft.com/office/drawing/2014/main" id="{C0B50666-1D94-4428-B514-0C2EAF17F2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4168" y="4440230"/>
              <a:ext cx="210050" cy="134857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457200 w 914400"/>
                <a:gd name="connsiteY0-2" fmla="*/ 0 h 914400"/>
                <a:gd name="connsiteX1-3" fmla="*/ 914400 w 914400"/>
                <a:gd name="connsiteY1-4" fmla="*/ 457200 h 914400"/>
                <a:gd name="connsiteX2-5" fmla="*/ 457200 w 914400"/>
                <a:gd name="connsiteY2-6" fmla="*/ 914400 h 914400"/>
                <a:gd name="connsiteX3-7" fmla="*/ 0 w 914400"/>
                <a:gd name="connsiteY3-8" fmla="*/ 457200 h 914400"/>
                <a:gd name="connsiteX4-9" fmla="*/ 548640 w 914400"/>
                <a:gd name="connsiteY4-10" fmla="*/ 91440 h 914400"/>
                <a:gd name="connsiteX0-11" fmla="*/ 457200 w 914400"/>
                <a:gd name="connsiteY0-12" fmla="*/ 0 h 914400"/>
                <a:gd name="connsiteX1-13" fmla="*/ 914400 w 914400"/>
                <a:gd name="connsiteY1-14" fmla="*/ 457200 h 914400"/>
                <a:gd name="connsiteX2-15" fmla="*/ 457200 w 914400"/>
                <a:gd name="connsiteY2-16" fmla="*/ 914400 h 914400"/>
                <a:gd name="connsiteX3-17" fmla="*/ 0 w 914400"/>
                <a:gd name="connsiteY3-18" fmla="*/ 457200 h 914400"/>
                <a:gd name="connsiteX0-19" fmla="*/ 914400 w 914400"/>
                <a:gd name="connsiteY0-20" fmla="*/ 0 h 457200"/>
                <a:gd name="connsiteX1-21" fmla="*/ 457200 w 914400"/>
                <a:gd name="connsiteY1-22" fmla="*/ 457200 h 457200"/>
                <a:gd name="connsiteX2-23" fmla="*/ 0 w 914400"/>
                <a:gd name="connsiteY2-24" fmla="*/ 0 h 457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457200" y="45720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菱形 151">
              <a:extLst>
                <a:ext uri="{FF2B5EF4-FFF2-40B4-BE49-F238E27FC236}">
                  <a16:creationId xmlns:a16="http://schemas.microsoft.com/office/drawing/2014/main" id="{9B37F12E-F3D6-4585-AC3F-BB494BACDD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4767" y="4420201"/>
              <a:ext cx="148855" cy="95568"/>
            </a:xfrm>
            <a:custGeom>
              <a:avLst/>
              <a:gdLst>
                <a:gd name="connsiteX0" fmla="*/ 0 w 914400"/>
                <a:gd name="connsiteY0" fmla="*/ 457200 h 914400"/>
                <a:gd name="connsiteX1" fmla="*/ 457200 w 914400"/>
                <a:gd name="connsiteY1" fmla="*/ 0 h 914400"/>
                <a:gd name="connsiteX2" fmla="*/ 914400 w 914400"/>
                <a:gd name="connsiteY2" fmla="*/ 457200 h 914400"/>
                <a:gd name="connsiteX3" fmla="*/ 457200 w 914400"/>
                <a:gd name="connsiteY3" fmla="*/ 914400 h 914400"/>
                <a:gd name="connsiteX4" fmla="*/ 0 w 914400"/>
                <a:gd name="connsiteY4" fmla="*/ 457200 h 914400"/>
                <a:gd name="connsiteX0-1" fmla="*/ 457200 w 914400"/>
                <a:gd name="connsiteY0-2" fmla="*/ 0 h 914400"/>
                <a:gd name="connsiteX1-3" fmla="*/ 914400 w 914400"/>
                <a:gd name="connsiteY1-4" fmla="*/ 457200 h 914400"/>
                <a:gd name="connsiteX2-5" fmla="*/ 457200 w 914400"/>
                <a:gd name="connsiteY2-6" fmla="*/ 914400 h 914400"/>
                <a:gd name="connsiteX3-7" fmla="*/ 0 w 914400"/>
                <a:gd name="connsiteY3-8" fmla="*/ 457200 h 914400"/>
                <a:gd name="connsiteX4-9" fmla="*/ 548640 w 914400"/>
                <a:gd name="connsiteY4-10" fmla="*/ 91440 h 914400"/>
                <a:gd name="connsiteX0-11" fmla="*/ 457200 w 914400"/>
                <a:gd name="connsiteY0-12" fmla="*/ 0 h 914400"/>
                <a:gd name="connsiteX1-13" fmla="*/ 914400 w 914400"/>
                <a:gd name="connsiteY1-14" fmla="*/ 457200 h 914400"/>
                <a:gd name="connsiteX2-15" fmla="*/ 457200 w 914400"/>
                <a:gd name="connsiteY2-16" fmla="*/ 914400 h 914400"/>
                <a:gd name="connsiteX3-17" fmla="*/ 0 w 914400"/>
                <a:gd name="connsiteY3-18" fmla="*/ 457200 h 914400"/>
                <a:gd name="connsiteX0-19" fmla="*/ 914400 w 914400"/>
                <a:gd name="connsiteY0-20" fmla="*/ 0 h 457200"/>
                <a:gd name="connsiteX1-21" fmla="*/ 457200 w 914400"/>
                <a:gd name="connsiteY1-22" fmla="*/ 457200 h 457200"/>
                <a:gd name="connsiteX2-23" fmla="*/ 0 w 914400"/>
                <a:gd name="connsiteY2-24" fmla="*/ 0 h 4572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914400" h="457200">
                  <a:moveTo>
                    <a:pt x="914400" y="0"/>
                  </a:moveTo>
                  <a:lnTo>
                    <a:pt x="457200" y="45720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标题 2">
            <a:extLst>
              <a:ext uri="{FF2B5EF4-FFF2-40B4-BE49-F238E27FC236}">
                <a16:creationId xmlns:a16="http://schemas.microsoft.com/office/drawing/2014/main" id="{BBDE6DA2-C192-4863-AE79-0BE59CD65E16}"/>
              </a:ext>
            </a:extLst>
          </p:cNvPr>
          <p:cNvSpPr txBox="1">
            <a:spLocks/>
          </p:cNvSpPr>
          <p:nvPr/>
        </p:nvSpPr>
        <p:spPr>
          <a:xfrm>
            <a:off x="457200" y="6857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研究现状</a:t>
            </a:r>
          </a:p>
        </p:txBody>
      </p:sp>
    </p:spTree>
    <p:extLst>
      <p:ext uri="{BB962C8B-B14F-4D97-AF65-F5344CB8AC3E}">
        <p14:creationId xmlns:p14="http://schemas.microsoft.com/office/powerpoint/2010/main" val="3484705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弧形 2"/>
          <p:cNvSpPr/>
          <p:nvPr/>
        </p:nvSpPr>
        <p:spPr>
          <a:xfrm rot="18626273" flipH="1">
            <a:off x="914428" y="-380088"/>
            <a:ext cx="8092632" cy="7540592"/>
          </a:xfrm>
          <a:prstGeom prst="arc">
            <a:avLst>
              <a:gd name="adj1" fmla="val 16495140"/>
              <a:gd name="adj2" fmla="val 21105698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541D355A-4495-4F1C-90B3-AECE79A986B5}"/>
              </a:ext>
            </a:extLst>
          </p:cNvPr>
          <p:cNvGrpSpPr/>
          <p:nvPr/>
        </p:nvGrpSpPr>
        <p:grpSpPr>
          <a:xfrm>
            <a:off x="799335" y="1317537"/>
            <a:ext cx="1112085" cy="4374361"/>
            <a:chOff x="3475563" y="1253219"/>
            <a:chExt cx="1504301" cy="5962463"/>
          </a:xfrm>
        </p:grpSpPr>
        <p:sp>
          <p:nvSpPr>
            <p:cNvPr id="108" name="六边形 107">
              <a:extLst>
                <a:ext uri="{FF2B5EF4-FFF2-40B4-BE49-F238E27FC236}">
                  <a16:creationId xmlns:a16="http://schemas.microsoft.com/office/drawing/2014/main" id="{A1C7EC6D-004B-47F0-AC14-A7B36801132F}"/>
                </a:ext>
              </a:extLst>
            </p:cNvPr>
            <p:cNvSpPr/>
            <p:nvPr/>
          </p:nvSpPr>
          <p:spPr>
            <a:xfrm>
              <a:off x="3475563" y="3854474"/>
              <a:ext cx="833281" cy="702571"/>
            </a:xfrm>
            <a:prstGeom prst="hexagon">
              <a:avLst>
                <a:gd name="adj" fmla="val 34836"/>
                <a:gd name="vf" fmla="val 115470"/>
              </a:avLst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>
              <a:extLst>
                <a:ext uri="{FF2B5EF4-FFF2-40B4-BE49-F238E27FC236}">
                  <a16:creationId xmlns:a16="http://schemas.microsoft.com/office/drawing/2014/main" id="{3CDBA604-8860-4644-8857-4E586D1D3C6C}"/>
                </a:ext>
              </a:extLst>
            </p:cNvPr>
            <p:cNvSpPr/>
            <p:nvPr/>
          </p:nvSpPr>
          <p:spPr>
            <a:xfrm>
              <a:off x="4066911" y="6513111"/>
              <a:ext cx="833281" cy="702571"/>
            </a:xfrm>
            <a:prstGeom prst="hexagon">
              <a:avLst>
                <a:gd name="adj" fmla="val 34836"/>
                <a:gd name="vf" fmla="val 115470"/>
              </a:avLst>
            </a:prstGeom>
            <a:blipFill dpi="0" rotWithShape="0">
              <a:blip r:embed="rId4"/>
              <a:srcRect/>
              <a:stretch>
                <a:fillRect l="-10000" r="-19000"/>
              </a:stretch>
            </a:blipFill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六边形 110">
              <a:extLst>
                <a:ext uri="{FF2B5EF4-FFF2-40B4-BE49-F238E27FC236}">
                  <a16:creationId xmlns:a16="http://schemas.microsoft.com/office/drawing/2014/main" id="{79535582-95D9-4322-A7EA-E5A6A2C92B3A}"/>
                </a:ext>
              </a:extLst>
            </p:cNvPr>
            <p:cNvSpPr/>
            <p:nvPr/>
          </p:nvSpPr>
          <p:spPr>
            <a:xfrm>
              <a:off x="4146583" y="1253219"/>
              <a:ext cx="833281" cy="702571"/>
            </a:xfrm>
            <a:prstGeom prst="hexagon">
              <a:avLst>
                <a:gd name="adj" fmla="val 34836"/>
                <a:gd name="vf" fmla="val 115470"/>
              </a:avLst>
            </a:prstGeom>
            <a:blipFill dpi="0" rotWithShape="0">
              <a:blip r:embed="rId5"/>
              <a:srcRect/>
              <a:stretch>
                <a:fillRect l="3000" t="2000" b="3000"/>
              </a:stretch>
            </a:blipFill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六边形 112">
              <a:extLst>
                <a:ext uri="{FF2B5EF4-FFF2-40B4-BE49-F238E27FC236}">
                  <a16:creationId xmlns:a16="http://schemas.microsoft.com/office/drawing/2014/main" id="{9CB24CA4-C83E-4328-8457-DB70278B3169}"/>
                </a:ext>
              </a:extLst>
            </p:cNvPr>
            <p:cNvSpPr/>
            <p:nvPr/>
          </p:nvSpPr>
          <p:spPr>
            <a:xfrm>
              <a:off x="3635019" y="5249866"/>
              <a:ext cx="833280" cy="702571"/>
            </a:xfrm>
            <a:prstGeom prst="hexagon">
              <a:avLst>
                <a:gd name="adj" fmla="val 34836"/>
                <a:gd name="vf" fmla="val 115470"/>
              </a:avLst>
            </a:prstGeom>
            <a:blipFill dpi="0" rotWithShape="0">
              <a:blip r:embed="rId6"/>
              <a:srcRect/>
              <a:stretch>
                <a:fillRect/>
              </a:stretch>
            </a:blipFill>
            <a:ln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4A811A1B-C212-4647-A155-32F12BE7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2140" y="2467490"/>
              <a:ext cx="769544" cy="769544"/>
            </a:xfrm>
            <a:prstGeom prst="hexagon">
              <a:avLst/>
            </a:prstGeom>
            <a:ln>
              <a:solidFill>
                <a:schemeClr val="bg2">
                  <a:lumMod val="85000"/>
                </a:schemeClr>
              </a:solidFill>
            </a:ln>
          </p:spPr>
        </p:pic>
      </p:grpSp>
      <p:grpSp>
        <p:nvGrpSpPr>
          <p:cNvPr id="124" name="1eb7133c-90b8-4a33-a253-8722b77854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9008007-7477-4D37-9B8D-D10CC92EDD7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43635" y="2102424"/>
            <a:ext cx="7186618" cy="3132034"/>
            <a:chOff x="965999" y="1818524"/>
            <a:chExt cx="9582158" cy="4176046"/>
          </a:xfrm>
        </p:grpSpPr>
        <p:grpSp>
          <p:nvGrpSpPr>
            <p:cNvPr id="125" name="iśļïdé">
              <a:extLst>
                <a:ext uri="{FF2B5EF4-FFF2-40B4-BE49-F238E27FC236}">
                  <a16:creationId xmlns:a16="http://schemas.microsoft.com/office/drawing/2014/main" id="{4B063BBB-24A1-4415-BFC1-88A6BF4A6037}"/>
                </a:ext>
              </a:extLst>
            </p:cNvPr>
            <p:cNvGrpSpPr/>
            <p:nvPr/>
          </p:nvGrpSpPr>
          <p:grpSpPr bwMode="auto">
            <a:xfrm>
              <a:off x="6872439" y="4057740"/>
              <a:ext cx="3186536" cy="1888373"/>
              <a:chOff x="3298562" y="2948830"/>
              <a:chExt cx="1970812" cy="1970812"/>
            </a:xfrm>
            <a:scene3d>
              <a:camera prst="isometricOffAxis1Top">
                <a:rot lat="17411170" lon="18596411" rev="2947935"/>
              </a:camera>
              <a:lightRig rig="threePt" dir="t"/>
            </a:scene3d>
          </p:grpSpPr>
          <p:sp>
            <p:nvSpPr>
              <p:cNvPr id="156" name="íSlîḍê">
                <a:extLst>
                  <a:ext uri="{FF2B5EF4-FFF2-40B4-BE49-F238E27FC236}">
                    <a16:creationId xmlns:a16="http://schemas.microsoft.com/office/drawing/2014/main" id="{36485277-596E-432A-9DEC-B927C30D2A1B}"/>
                  </a:ext>
                </a:extLst>
              </p:cNvPr>
              <p:cNvSpPr/>
              <p:nvPr/>
            </p:nvSpPr>
            <p:spPr>
              <a:xfrm>
                <a:off x="3298562" y="2948830"/>
                <a:ext cx="1970812" cy="1970812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îŝḻïḑé">
                <a:extLst>
                  <a:ext uri="{FF2B5EF4-FFF2-40B4-BE49-F238E27FC236}">
                    <a16:creationId xmlns:a16="http://schemas.microsoft.com/office/drawing/2014/main" id="{DB454FBE-A76B-4862-8FFA-79C5BC8E8CB5}"/>
                  </a:ext>
                </a:extLst>
              </p:cNvPr>
              <p:cNvSpPr/>
              <p:nvPr/>
            </p:nvSpPr>
            <p:spPr>
              <a:xfrm>
                <a:off x="3743908" y="3392996"/>
                <a:ext cx="1080120" cy="108012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šḷîdé">
                <a:extLst>
                  <a:ext uri="{FF2B5EF4-FFF2-40B4-BE49-F238E27FC236}">
                    <a16:creationId xmlns:a16="http://schemas.microsoft.com/office/drawing/2014/main" id="{B2DFBD05-0E27-447D-B94B-9CFDEE30B75A}"/>
                  </a:ext>
                </a:extLst>
              </p:cNvPr>
              <p:cNvSpPr/>
              <p:nvPr/>
            </p:nvSpPr>
            <p:spPr>
              <a:xfrm>
                <a:off x="3851672" y="3500760"/>
                <a:ext cx="864592" cy="86459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6" name="ïšļíďè">
              <a:extLst>
                <a:ext uri="{FF2B5EF4-FFF2-40B4-BE49-F238E27FC236}">
                  <a16:creationId xmlns:a16="http://schemas.microsoft.com/office/drawing/2014/main" id="{BEAD0669-A474-43E3-966C-1E340133EFE4}"/>
                </a:ext>
              </a:extLst>
            </p:cNvPr>
            <p:cNvSpPr/>
            <p:nvPr/>
          </p:nvSpPr>
          <p:spPr bwMode="auto">
            <a:xfrm flipV="1">
              <a:off x="7680268" y="3965082"/>
              <a:ext cx="1570880" cy="1034765"/>
            </a:xfrm>
            <a:prstGeom prst="triangl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27" name="îṥļíde">
              <a:extLst>
                <a:ext uri="{FF2B5EF4-FFF2-40B4-BE49-F238E27FC236}">
                  <a16:creationId xmlns:a16="http://schemas.microsoft.com/office/drawing/2014/main" id="{6FA43169-DBDC-48BD-B2B6-BA66CBEDDBC3}"/>
                </a:ext>
              </a:extLst>
            </p:cNvPr>
            <p:cNvSpPr/>
            <p:nvPr/>
          </p:nvSpPr>
          <p:spPr bwMode="auto">
            <a:xfrm>
              <a:off x="7691897" y="3832022"/>
              <a:ext cx="1572172" cy="133059"/>
            </a:xfrm>
            <a:custGeom>
              <a:avLst/>
              <a:gdLst>
                <a:gd name="connsiteX0" fmla="*/ 0 w 1640851"/>
                <a:gd name="connsiteY0" fmla="*/ 0 h 149806"/>
                <a:gd name="connsiteX1" fmla="*/ 1640851 w 1640851"/>
                <a:gd name="connsiteY1" fmla="*/ 0 h 149806"/>
                <a:gd name="connsiteX2" fmla="*/ 1640851 w 1640851"/>
                <a:gd name="connsiteY2" fmla="*/ 149806 h 149806"/>
                <a:gd name="connsiteX3" fmla="*/ 0 w 1640851"/>
                <a:gd name="connsiteY3" fmla="*/ 149806 h 149806"/>
                <a:gd name="connsiteX4" fmla="*/ 0 w 1640851"/>
                <a:gd name="connsiteY4" fmla="*/ 0 h 149806"/>
                <a:gd name="connsiteX0" fmla="*/ 144379 w 1640851"/>
                <a:gd name="connsiteY0" fmla="*/ 12032 h 149806"/>
                <a:gd name="connsiteX1" fmla="*/ 1640851 w 1640851"/>
                <a:gd name="connsiteY1" fmla="*/ 0 h 149806"/>
                <a:gd name="connsiteX2" fmla="*/ 1640851 w 1640851"/>
                <a:gd name="connsiteY2" fmla="*/ 149806 h 149806"/>
                <a:gd name="connsiteX3" fmla="*/ 0 w 1640851"/>
                <a:gd name="connsiteY3" fmla="*/ 149806 h 149806"/>
                <a:gd name="connsiteX4" fmla="*/ 144379 w 1640851"/>
                <a:gd name="connsiteY4" fmla="*/ 12032 h 149806"/>
                <a:gd name="connsiteX0" fmla="*/ 144379 w 1640851"/>
                <a:gd name="connsiteY0" fmla="*/ 24064 h 161838"/>
                <a:gd name="connsiteX1" fmla="*/ 1508504 w 1640851"/>
                <a:gd name="connsiteY1" fmla="*/ 0 h 161838"/>
                <a:gd name="connsiteX2" fmla="*/ 1640851 w 1640851"/>
                <a:gd name="connsiteY2" fmla="*/ 161838 h 161838"/>
                <a:gd name="connsiteX3" fmla="*/ 0 w 1640851"/>
                <a:gd name="connsiteY3" fmla="*/ 161838 h 161838"/>
                <a:gd name="connsiteX4" fmla="*/ 144379 w 1640851"/>
                <a:gd name="connsiteY4" fmla="*/ 24064 h 161838"/>
                <a:gd name="connsiteX0" fmla="*/ 144379 w 1640851"/>
                <a:gd name="connsiteY0" fmla="*/ 0 h 137774"/>
                <a:gd name="connsiteX1" fmla="*/ 1544599 w 1640851"/>
                <a:gd name="connsiteY1" fmla="*/ 0 h 137774"/>
                <a:gd name="connsiteX2" fmla="*/ 1640851 w 1640851"/>
                <a:gd name="connsiteY2" fmla="*/ 137774 h 137774"/>
                <a:gd name="connsiteX3" fmla="*/ 0 w 1640851"/>
                <a:gd name="connsiteY3" fmla="*/ 137774 h 137774"/>
                <a:gd name="connsiteX4" fmla="*/ 144379 w 1640851"/>
                <a:gd name="connsiteY4" fmla="*/ 0 h 13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51" h="137774">
                  <a:moveTo>
                    <a:pt x="144379" y="0"/>
                  </a:moveTo>
                  <a:lnTo>
                    <a:pt x="1544599" y="0"/>
                  </a:lnTo>
                  <a:lnTo>
                    <a:pt x="1640851" y="137774"/>
                  </a:lnTo>
                  <a:lnTo>
                    <a:pt x="0" y="137774"/>
                  </a:lnTo>
                  <a:lnTo>
                    <a:pt x="14437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śļîḍe">
              <a:extLst>
                <a:ext uri="{FF2B5EF4-FFF2-40B4-BE49-F238E27FC236}">
                  <a16:creationId xmlns:a16="http://schemas.microsoft.com/office/drawing/2014/main" id="{2A12939B-362C-4C99-8405-4FFBE4A409F7}"/>
                </a:ext>
              </a:extLst>
            </p:cNvPr>
            <p:cNvSpPr/>
            <p:nvPr/>
          </p:nvSpPr>
          <p:spPr bwMode="auto">
            <a:xfrm>
              <a:off x="6991717" y="2975532"/>
              <a:ext cx="2933772" cy="899121"/>
            </a:xfrm>
            <a:custGeom>
              <a:avLst/>
              <a:gdLst/>
              <a:ahLst/>
              <a:cxnLst/>
              <a:rect l="l" t="t" r="r" b="b"/>
              <a:pathLst>
                <a:path w="3061735" h="937284">
                  <a:moveTo>
                    <a:pt x="0" y="0"/>
                  </a:moveTo>
                  <a:lnTo>
                    <a:pt x="3061735" y="0"/>
                  </a:lnTo>
                  <a:lnTo>
                    <a:pt x="2493758" y="937284"/>
                  </a:lnTo>
                  <a:lnTo>
                    <a:pt x="567977" y="937284"/>
                  </a:ln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29" name="ïSḷïḑè">
              <a:extLst>
                <a:ext uri="{FF2B5EF4-FFF2-40B4-BE49-F238E27FC236}">
                  <a16:creationId xmlns:a16="http://schemas.microsoft.com/office/drawing/2014/main" id="{0481FE05-3E0F-4D23-8AF1-1800DF06C718}"/>
                </a:ext>
              </a:extLst>
            </p:cNvPr>
            <p:cNvSpPr/>
            <p:nvPr/>
          </p:nvSpPr>
          <p:spPr bwMode="auto">
            <a:xfrm>
              <a:off x="6361300" y="1950292"/>
              <a:ext cx="4186857" cy="897830"/>
            </a:xfrm>
            <a:custGeom>
              <a:avLst/>
              <a:gdLst/>
              <a:ahLst/>
              <a:cxnLst/>
              <a:rect l="l" t="t" r="r" b="b"/>
              <a:pathLst>
                <a:path w="4370803" h="937284">
                  <a:moveTo>
                    <a:pt x="0" y="0"/>
                  </a:moveTo>
                  <a:lnTo>
                    <a:pt x="4370803" y="0"/>
                  </a:lnTo>
                  <a:lnTo>
                    <a:pt x="3802825" y="937284"/>
                  </a:lnTo>
                  <a:lnTo>
                    <a:pt x="567978" y="937284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30" name="íṣḷiḑe">
              <a:extLst>
                <a:ext uri="{FF2B5EF4-FFF2-40B4-BE49-F238E27FC236}">
                  <a16:creationId xmlns:a16="http://schemas.microsoft.com/office/drawing/2014/main" id="{B4C1350E-DC8E-4A9D-B36E-B81EE7454FD3}"/>
                </a:ext>
              </a:extLst>
            </p:cNvPr>
            <p:cNvSpPr/>
            <p:nvPr/>
          </p:nvSpPr>
          <p:spPr bwMode="auto">
            <a:xfrm>
              <a:off x="6994301" y="2843765"/>
              <a:ext cx="2933772" cy="131768"/>
            </a:xfrm>
            <a:custGeom>
              <a:avLst/>
              <a:gdLst>
                <a:gd name="connsiteX0" fmla="*/ 0 w 1640851"/>
                <a:gd name="connsiteY0" fmla="*/ 0 h 149806"/>
                <a:gd name="connsiteX1" fmla="*/ 1640851 w 1640851"/>
                <a:gd name="connsiteY1" fmla="*/ 0 h 149806"/>
                <a:gd name="connsiteX2" fmla="*/ 1640851 w 1640851"/>
                <a:gd name="connsiteY2" fmla="*/ 149806 h 149806"/>
                <a:gd name="connsiteX3" fmla="*/ 0 w 1640851"/>
                <a:gd name="connsiteY3" fmla="*/ 149806 h 149806"/>
                <a:gd name="connsiteX4" fmla="*/ 0 w 1640851"/>
                <a:gd name="connsiteY4" fmla="*/ 0 h 149806"/>
                <a:gd name="connsiteX0" fmla="*/ 144379 w 1640851"/>
                <a:gd name="connsiteY0" fmla="*/ 12032 h 149806"/>
                <a:gd name="connsiteX1" fmla="*/ 1640851 w 1640851"/>
                <a:gd name="connsiteY1" fmla="*/ 0 h 149806"/>
                <a:gd name="connsiteX2" fmla="*/ 1640851 w 1640851"/>
                <a:gd name="connsiteY2" fmla="*/ 149806 h 149806"/>
                <a:gd name="connsiteX3" fmla="*/ 0 w 1640851"/>
                <a:gd name="connsiteY3" fmla="*/ 149806 h 149806"/>
                <a:gd name="connsiteX4" fmla="*/ 144379 w 1640851"/>
                <a:gd name="connsiteY4" fmla="*/ 12032 h 149806"/>
                <a:gd name="connsiteX0" fmla="*/ 144379 w 1640851"/>
                <a:gd name="connsiteY0" fmla="*/ 24064 h 161838"/>
                <a:gd name="connsiteX1" fmla="*/ 1508504 w 1640851"/>
                <a:gd name="connsiteY1" fmla="*/ 0 h 161838"/>
                <a:gd name="connsiteX2" fmla="*/ 1640851 w 1640851"/>
                <a:gd name="connsiteY2" fmla="*/ 161838 h 161838"/>
                <a:gd name="connsiteX3" fmla="*/ 0 w 1640851"/>
                <a:gd name="connsiteY3" fmla="*/ 161838 h 161838"/>
                <a:gd name="connsiteX4" fmla="*/ 144379 w 1640851"/>
                <a:gd name="connsiteY4" fmla="*/ 24064 h 161838"/>
                <a:gd name="connsiteX0" fmla="*/ 144379 w 1640851"/>
                <a:gd name="connsiteY0" fmla="*/ 0 h 137774"/>
                <a:gd name="connsiteX1" fmla="*/ 1544599 w 1640851"/>
                <a:gd name="connsiteY1" fmla="*/ 0 h 137774"/>
                <a:gd name="connsiteX2" fmla="*/ 1640851 w 1640851"/>
                <a:gd name="connsiteY2" fmla="*/ 137774 h 137774"/>
                <a:gd name="connsiteX3" fmla="*/ 0 w 1640851"/>
                <a:gd name="connsiteY3" fmla="*/ 137774 h 137774"/>
                <a:gd name="connsiteX4" fmla="*/ 144379 w 1640851"/>
                <a:gd name="connsiteY4" fmla="*/ 0 h 13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51" h="137774">
                  <a:moveTo>
                    <a:pt x="144379" y="0"/>
                  </a:moveTo>
                  <a:lnTo>
                    <a:pt x="1544599" y="0"/>
                  </a:lnTo>
                  <a:lnTo>
                    <a:pt x="1640851" y="137774"/>
                  </a:lnTo>
                  <a:lnTo>
                    <a:pt x="0" y="137774"/>
                  </a:lnTo>
                  <a:lnTo>
                    <a:pt x="14437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ṡľíḑé">
              <a:extLst>
                <a:ext uri="{FF2B5EF4-FFF2-40B4-BE49-F238E27FC236}">
                  <a16:creationId xmlns:a16="http://schemas.microsoft.com/office/drawing/2014/main" id="{2E52DCC6-24F6-4FB4-81F2-4499142A6D1C}"/>
                </a:ext>
              </a:extLst>
            </p:cNvPr>
            <p:cNvSpPr/>
            <p:nvPr/>
          </p:nvSpPr>
          <p:spPr bwMode="auto">
            <a:xfrm>
              <a:off x="6361300" y="1818524"/>
              <a:ext cx="4186857" cy="131768"/>
            </a:xfrm>
            <a:custGeom>
              <a:avLst/>
              <a:gdLst>
                <a:gd name="connsiteX0" fmla="*/ 0 w 1640851"/>
                <a:gd name="connsiteY0" fmla="*/ 0 h 149806"/>
                <a:gd name="connsiteX1" fmla="*/ 1640851 w 1640851"/>
                <a:gd name="connsiteY1" fmla="*/ 0 h 149806"/>
                <a:gd name="connsiteX2" fmla="*/ 1640851 w 1640851"/>
                <a:gd name="connsiteY2" fmla="*/ 149806 h 149806"/>
                <a:gd name="connsiteX3" fmla="*/ 0 w 1640851"/>
                <a:gd name="connsiteY3" fmla="*/ 149806 h 149806"/>
                <a:gd name="connsiteX4" fmla="*/ 0 w 1640851"/>
                <a:gd name="connsiteY4" fmla="*/ 0 h 149806"/>
                <a:gd name="connsiteX0" fmla="*/ 144379 w 1640851"/>
                <a:gd name="connsiteY0" fmla="*/ 12032 h 149806"/>
                <a:gd name="connsiteX1" fmla="*/ 1640851 w 1640851"/>
                <a:gd name="connsiteY1" fmla="*/ 0 h 149806"/>
                <a:gd name="connsiteX2" fmla="*/ 1640851 w 1640851"/>
                <a:gd name="connsiteY2" fmla="*/ 149806 h 149806"/>
                <a:gd name="connsiteX3" fmla="*/ 0 w 1640851"/>
                <a:gd name="connsiteY3" fmla="*/ 149806 h 149806"/>
                <a:gd name="connsiteX4" fmla="*/ 144379 w 1640851"/>
                <a:gd name="connsiteY4" fmla="*/ 12032 h 149806"/>
                <a:gd name="connsiteX0" fmla="*/ 144379 w 1640851"/>
                <a:gd name="connsiteY0" fmla="*/ 24064 h 161838"/>
                <a:gd name="connsiteX1" fmla="*/ 1508504 w 1640851"/>
                <a:gd name="connsiteY1" fmla="*/ 0 h 161838"/>
                <a:gd name="connsiteX2" fmla="*/ 1640851 w 1640851"/>
                <a:gd name="connsiteY2" fmla="*/ 161838 h 161838"/>
                <a:gd name="connsiteX3" fmla="*/ 0 w 1640851"/>
                <a:gd name="connsiteY3" fmla="*/ 161838 h 161838"/>
                <a:gd name="connsiteX4" fmla="*/ 144379 w 1640851"/>
                <a:gd name="connsiteY4" fmla="*/ 24064 h 161838"/>
                <a:gd name="connsiteX0" fmla="*/ 144379 w 1640851"/>
                <a:gd name="connsiteY0" fmla="*/ 0 h 137774"/>
                <a:gd name="connsiteX1" fmla="*/ 1544599 w 1640851"/>
                <a:gd name="connsiteY1" fmla="*/ 0 h 137774"/>
                <a:gd name="connsiteX2" fmla="*/ 1640851 w 1640851"/>
                <a:gd name="connsiteY2" fmla="*/ 137774 h 137774"/>
                <a:gd name="connsiteX3" fmla="*/ 0 w 1640851"/>
                <a:gd name="connsiteY3" fmla="*/ 137774 h 137774"/>
                <a:gd name="connsiteX4" fmla="*/ 144379 w 1640851"/>
                <a:gd name="connsiteY4" fmla="*/ 0 h 13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0851" h="137774">
                  <a:moveTo>
                    <a:pt x="144379" y="0"/>
                  </a:moveTo>
                  <a:lnTo>
                    <a:pt x="1544599" y="0"/>
                  </a:lnTo>
                  <a:lnTo>
                    <a:pt x="1640851" y="137774"/>
                  </a:lnTo>
                  <a:lnTo>
                    <a:pt x="0" y="137774"/>
                  </a:lnTo>
                  <a:lnTo>
                    <a:pt x="14437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s1ïďê">
              <a:extLst>
                <a:ext uri="{FF2B5EF4-FFF2-40B4-BE49-F238E27FC236}">
                  <a16:creationId xmlns:a16="http://schemas.microsoft.com/office/drawing/2014/main" id="{DF2720B7-C258-49E6-898F-9B8685887698}"/>
                </a:ext>
              </a:extLst>
            </p:cNvPr>
            <p:cNvSpPr txBox="1"/>
            <p:nvPr/>
          </p:nvSpPr>
          <p:spPr>
            <a:xfrm>
              <a:off x="7864027" y="2122007"/>
              <a:ext cx="1227912" cy="55440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工业设计</a:t>
              </a:r>
            </a:p>
          </p:txBody>
        </p:sp>
        <p:sp>
          <p:nvSpPr>
            <p:cNvPr id="133" name="ísļïďe">
              <a:extLst>
                <a:ext uri="{FF2B5EF4-FFF2-40B4-BE49-F238E27FC236}">
                  <a16:creationId xmlns:a16="http://schemas.microsoft.com/office/drawing/2014/main" id="{9908DE5F-7BC6-40A5-8DC1-7DC445622478}"/>
                </a:ext>
              </a:extLst>
            </p:cNvPr>
            <p:cNvSpPr txBox="1"/>
            <p:nvPr/>
          </p:nvSpPr>
          <p:spPr>
            <a:xfrm>
              <a:off x="7864027" y="3149212"/>
              <a:ext cx="1227912" cy="55440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交通出行</a:t>
              </a:r>
            </a:p>
          </p:txBody>
        </p:sp>
        <p:sp>
          <p:nvSpPr>
            <p:cNvPr id="134" name="iśľîḓe">
              <a:extLst>
                <a:ext uri="{FF2B5EF4-FFF2-40B4-BE49-F238E27FC236}">
                  <a16:creationId xmlns:a16="http://schemas.microsoft.com/office/drawing/2014/main" id="{8AE1AC4C-C522-404D-BC4A-6243AB0DB8AC}"/>
                </a:ext>
              </a:extLst>
            </p:cNvPr>
            <p:cNvSpPr txBox="1"/>
            <p:nvPr/>
          </p:nvSpPr>
          <p:spPr>
            <a:xfrm>
              <a:off x="7864027" y="4033275"/>
              <a:ext cx="1227912" cy="554400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学术</a:t>
              </a:r>
            </a:p>
          </p:txBody>
        </p:sp>
        <p:grpSp>
          <p:nvGrpSpPr>
            <p:cNvPr id="135" name="îŝlídê">
              <a:extLst>
                <a:ext uri="{FF2B5EF4-FFF2-40B4-BE49-F238E27FC236}">
                  <a16:creationId xmlns:a16="http://schemas.microsoft.com/office/drawing/2014/main" id="{B2E7D5E9-570B-4532-9331-9323F7660502}"/>
                </a:ext>
              </a:extLst>
            </p:cNvPr>
            <p:cNvGrpSpPr/>
            <p:nvPr/>
          </p:nvGrpSpPr>
          <p:grpSpPr>
            <a:xfrm>
              <a:off x="6361300" y="2139714"/>
              <a:ext cx="518988" cy="518986"/>
              <a:chOff x="5839622" y="2191652"/>
              <a:chExt cx="522378" cy="522378"/>
            </a:xfrm>
          </p:grpSpPr>
          <p:sp>
            <p:nvSpPr>
              <p:cNvPr id="151" name="ïslíďè">
                <a:extLst>
                  <a:ext uri="{FF2B5EF4-FFF2-40B4-BE49-F238E27FC236}">
                    <a16:creationId xmlns:a16="http://schemas.microsoft.com/office/drawing/2014/main" id="{A2FC6D0B-69DC-495B-A3AB-5E550A97332D}"/>
                  </a:ext>
                </a:extLst>
              </p:cNvPr>
              <p:cNvSpPr/>
              <p:nvPr/>
            </p:nvSpPr>
            <p:spPr>
              <a:xfrm>
                <a:off x="5839622" y="2191652"/>
                <a:ext cx="522378" cy="522378"/>
              </a:xfrm>
              <a:custGeom>
                <a:avLst/>
                <a:gdLst>
                  <a:gd name="connsiteX0" fmla="*/ 0 w 670873"/>
                  <a:gd name="connsiteY0" fmla="*/ 335437 h 670873"/>
                  <a:gd name="connsiteX1" fmla="*/ 335437 w 670873"/>
                  <a:gd name="connsiteY1" fmla="*/ 0 h 670873"/>
                  <a:gd name="connsiteX2" fmla="*/ 670874 w 670873"/>
                  <a:gd name="connsiteY2" fmla="*/ 335437 h 670873"/>
                  <a:gd name="connsiteX3" fmla="*/ 335437 w 670873"/>
                  <a:gd name="connsiteY3" fmla="*/ 670874 h 670873"/>
                  <a:gd name="connsiteX4" fmla="*/ 0 w 670873"/>
                  <a:gd name="connsiteY4" fmla="*/ 335437 h 67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873" h="670873">
                    <a:moveTo>
                      <a:pt x="0" y="335437"/>
                    </a:moveTo>
                    <a:cubicBezTo>
                      <a:pt x="0" y="150180"/>
                      <a:pt x="150180" y="0"/>
                      <a:pt x="335437" y="0"/>
                    </a:cubicBezTo>
                    <a:cubicBezTo>
                      <a:pt x="520694" y="0"/>
                      <a:pt x="670874" y="150180"/>
                      <a:pt x="670874" y="335437"/>
                    </a:cubicBezTo>
                    <a:cubicBezTo>
                      <a:pt x="670874" y="520694"/>
                      <a:pt x="520694" y="670874"/>
                      <a:pt x="335437" y="670874"/>
                    </a:cubicBezTo>
                    <a:cubicBezTo>
                      <a:pt x="150180" y="670874"/>
                      <a:pt x="0" y="520694"/>
                      <a:pt x="0" y="33543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52" name="îṥ1íḍé">
                <a:extLst>
                  <a:ext uri="{FF2B5EF4-FFF2-40B4-BE49-F238E27FC236}">
                    <a16:creationId xmlns:a16="http://schemas.microsoft.com/office/drawing/2014/main" id="{B2E9E6B1-45E7-40EE-87A7-493111C70811}"/>
                  </a:ext>
                </a:extLst>
              </p:cNvPr>
              <p:cNvSpPr/>
              <p:nvPr/>
            </p:nvSpPr>
            <p:spPr bwMode="auto">
              <a:xfrm>
                <a:off x="5954522" y="2350040"/>
                <a:ext cx="292579" cy="205596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36" name="ïṡḻïḍé">
              <a:extLst>
                <a:ext uri="{FF2B5EF4-FFF2-40B4-BE49-F238E27FC236}">
                  <a16:creationId xmlns:a16="http://schemas.microsoft.com/office/drawing/2014/main" id="{7581EB15-C4B5-4EF7-8864-A60040385D73}"/>
                </a:ext>
              </a:extLst>
            </p:cNvPr>
            <p:cNvGrpSpPr/>
            <p:nvPr/>
          </p:nvGrpSpPr>
          <p:grpSpPr>
            <a:xfrm>
              <a:off x="6957828" y="3165599"/>
              <a:ext cx="518988" cy="518986"/>
              <a:chOff x="5839624" y="2191652"/>
              <a:chExt cx="522378" cy="522378"/>
            </a:xfrm>
          </p:grpSpPr>
          <p:sp>
            <p:nvSpPr>
              <p:cNvPr id="149" name="îṣḷïdè">
                <a:extLst>
                  <a:ext uri="{FF2B5EF4-FFF2-40B4-BE49-F238E27FC236}">
                    <a16:creationId xmlns:a16="http://schemas.microsoft.com/office/drawing/2014/main" id="{503DCE3E-FAD5-438C-A0E8-021D84B95F44}"/>
                  </a:ext>
                </a:extLst>
              </p:cNvPr>
              <p:cNvSpPr/>
              <p:nvPr/>
            </p:nvSpPr>
            <p:spPr>
              <a:xfrm>
                <a:off x="5839624" y="2191652"/>
                <a:ext cx="522378" cy="522378"/>
              </a:xfrm>
              <a:custGeom>
                <a:avLst/>
                <a:gdLst>
                  <a:gd name="connsiteX0" fmla="*/ 0 w 670873"/>
                  <a:gd name="connsiteY0" fmla="*/ 335437 h 670873"/>
                  <a:gd name="connsiteX1" fmla="*/ 335437 w 670873"/>
                  <a:gd name="connsiteY1" fmla="*/ 0 h 670873"/>
                  <a:gd name="connsiteX2" fmla="*/ 670874 w 670873"/>
                  <a:gd name="connsiteY2" fmla="*/ 335437 h 670873"/>
                  <a:gd name="connsiteX3" fmla="*/ 335437 w 670873"/>
                  <a:gd name="connsiteY3" fmla="*/ 670874 h 670873"/>
                  <a:gd name="connsiteX4" fmla="*/ 0 w 670873"/>
                  <a:gd name="connsiteY4" fmla="*/ 335437 h 67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873" h="670873">
                    <a:moveTo>
                      <a:pt x="0" y="335437"/>
                    </a:moveTo>
                    <a:cubicBezTo>
                      <a:pt x="0" y="150180"/>
                      <a:pt x="150180" y="0"/>
                      <a:pt x="335437" y="0"/>
                    </a:cubicBezTo>
                    <a:cubicBezTo>
                      <a:pt x="520694" y="0"/>
                      <a:pt x="670874" y="150180"/>
                      <a:pt x="670874" y="335437"/>
                    </a:cubicBezTo>
                    <a:cubicBezTo>
                      <a:pt x="670874" y="520694"/>
                      <a:pt x="520694" y="670874"/>
                      <a:pt x="335437" y="670874"/>
                    </a:cubicBezTo>
                    <a:cubicBezTo>
                      <a:pt x="150180" y="670874"/>
                      <a:pt x="0" y="520694"/>
                      <a:pt x="0" y="3354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50" name="iS1ïḑè">
                <a:extLst>
                  <a:ext uri="{FF2B5EF4-FFF2-40B4-BE49-F238E27FC236}">
                    <a16:creationId xmlns:a16="http://schemas.microsoft.com/office/drawing/2014/main" id="{9800CB4D-8DBD-48BA-90A5-5E8612D5DE7D}"/>
                  </a:ext>
                </a:extLst>
              </p:cNvPr>
              <p:cNvSpPr/>
              <p:nvPr/>
            </p:nvSpPr>
            <p:spPr bwMode="auto">
              <a:xfrm>
                <a:off x="5954522" y="2309399"/>
                <a:ext cx="292579" cy="2868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37" name="ïŝļïdè">
              <a:extLst>
                <a:ext uri="{FF2B5EF4-FFF2-40B4-BE49-F238E27FC236}">
                  <a16:creationId xmlns:a16="http://schemas.microsoft.com/office/drawing/2014/main" id="{D6C2CA6D-7F9B-4E7A-AA1C-7B09368D49A5}"/>
                </a:ext>
              </a:extLst>
            </p:cNvPr>
            <p:cNvGrpSpPr/>
            <p:nvPr/>
          </p:nvGrpSpPr>
          <p:grpSpPr>
            <a:xfrm>
              <a:off x="7611116" y="4222971"/>
              <a:ext cx="518988" cy="518986"/>
              <a:chOff x="5839622" y="2191652"/>
              <a:chExt cx="522378" cy="522378"/>
            </a:xfrm>
          </p:grpSpPr>
          <p:sp>
            <p:nvSpPr>
              <p:cNvPr id="147" name="îṥḷîde">
                <a:extLst>
                  <a:ext uri="{FF2B5EF4-FFF2-40B4-BE49-F238E27FC236}">
                    <a16:creationId xmlns:a16="http://schemas.microsoft.com/office/drawing/2014/main" id="{E820A5D0-AAF0-4110-B666-EE5C04647234}"/>
                  </a:ext>
                </a:extLst>
              </p:cNvPr>
              <p:cNvSpPr/>
              <p:nvPr/>
            </p:nvSpPr>
            <p:spPr>
              <a:xfrm>
                <a:off x="5839622" y="2191652"/>
                <a:ext cx="522378" cy="522378"/>
              </a:xfrm>
              <a:custGeom>
                <a:avLst/>
                <a:gdLst>
                  <a:gd name="connsiteX0" fmla="*/ 0 w 670873"/>
                  <a:gd name="connsiteY0" fmla="*/ 335437 h 670873"/>
                  <a:gd name="connsiteX1" fmla="*/ 335437 w 670873"/>
                  <a:gd name="connsiteY1" fmla="*/ 0 h 670873"/>
                  <a:gd name="connsiteX2" fmla="*/ 670874 w 670873"/>
                  <a:gd name="connsiteY2" fmla="*/ 335437 h 670873"/>
                  <a:gd name="connsiteX3" fmla="*/ 335437 w 670873"/>
                  <a:gd name="connsiteY3" fmla="*/ 670874 h 670873"/>
                  <a:gd name="connsiteX4" fmla="*/ 0 w 670873"/>
                  <a:gd name="connsiteY4" fmla="*/ 335437 h 67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873" h="670873">
                    <a:moveTo>
                      <a:pt x="0" y="335437"/>
                    </a:moveTo>
                    <a:cubicBezTo>
                      <a:pt x="0" y="150180"/>
                      <a:pt x="150180" y="0"/>
                      <a:pt x="335437" y="0"/>
                    </a:cubicBezTo>
                    <a:cubicBezTo>
                      <a:pt x="520694" y="0"/>
                      <a:pt x="670874" y="150180"/>
                      <a:pt x="670874" y="335437"/>
                    </a:cubicBezTo>
                    <a:cubicBezTo>
                      <a:pt x="670874" y="520694"/>
                      <a:pt x="520694" y="670874"/>
                      <a:pt x="335437" y="670874"/>
                    </a:cubicBezTo>
                    <a:cubicBezTo>
                      <a:pt x="150180" y="670874"/>
                      <a:pt x="0" y="520694"/>
                      <a:pt x="0" y="33543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148" name="îṩḷíḑè">
                <a:extLst>
                  <a:ext uri="{FF2B5EF4-FFF2-40B4-BE49-F238E27FC236}">
                    <a16:creationId xmlns:a16="http://schemas.microsoft.com/office/drawing/2014/main" id="{04865614-EA9F-43D6-876B-8119D7B02107}"/>
                  </a:ext>
                </a:extLst>
              </p:cNvPr>
              <p:cNvSpPr/>
              <p:nvPr/>
            </p:nvSpPr>
            <p:spPr bwMode="auto">
              <a:xfrm>
                <a:off x="5954522" y="2309399"/>
                <a:ext cx="292579" cy="2868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D8E2B37C-0192-4D39-AEC9-4567D268BA3B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34" y="2399207"/>
              <a:ext cx="1617058" cy="0"/>
            </a:xfrm>
            <a:prstGeom prst="line">
              <a:avLst/>
            </a:prstGeom>
            <a:ln w="3175" cap="rnd">
              <a:solidFill>
                <a:schemeClr val="tx2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3E865374-AA9B-4FDA-8150-254303B38B2E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34" y="3425092"/>
              <a:ext cx="2216307" cy="0"/>
            </a:xfrm>
            <a:prstGeom prst="line">
              <a:avLst/>
            </a:prstGeom>
            <a:ln w="3175" cap="rnd">
              <a:solidFill>
                <a:schemeClr val="tx2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>
              <a:extLst>
                <a:ext uri="{FF2B5EF4-FFF2-40B4-BE49-F238E27FC236}">
                  <a16:creationId xmlns:a16="http://schemas.microsoft.com/office/drawing/2014/main" id="{DDA6BCCF-9179-419E-AEF1-8E11F5A99798}"/>
                </a:ext>
              </a:extLst>
            </p:cNvPr>
            <p:cNvCxnSpPr>
              <a:cxnSpLocks/>
            </p:cNvCxnSpPr>
            <p:nvPr/>
          </p:nvCxnSpPr>
          <p:spPr>
            <a:xfrm>
              <a:off x="4656134" y="4482464"/>
              <a:ext cx="2820680" cy="0"/>
            </a:xfrm>
            <a:prstGeom prst="line">
              <a:avLst/>
            </a:prstGeom>
            <a:ln w="3175" cap="rnd">
              <a:solidFill>
                <a:schemeClr val="tx2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í$lïḍè">
              <a:extLst>
                <a:ext uri="{FF2B5EF4-FFF2-40B4-BE49-F238E27FC236}">
                  <a16:creationId xmlns:a16="http://schemas.microsoft.com/office/drawing/2014/main" id="{A5BDF644-3624-468A-A991-9630CE4F04A2}"/>
                </a:ext>
              </a:extLst>
            </p:cNvPr>
            <p:cNvSpPr/>
            <p:nvPr/>
          </p:nvSpPr>
          <p:spPr>
            <a:xfrm>
              <a:off x="965999" y="2469425"/>
              <a:ext cx="3580457" cy="590947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/>
                <a:t>强化机器人的通用运动能力</a:t>
              </a:r>
              <a:endParaRPr lang="en-US" altLang="zh-CN" sz="1600" dirty="0"/>
            </a:p>
          </p:txBody>
        </p:sp>
        <p:sp>
          <p:nvSpPr>
            <p:cNvPr id="142" name="ïšḷïḋè">
              <a:extLst>
                <a:ext uri="{FF2B5EF4-FFF2-40B4-BE49-F238E27FC236}">
                  <a16:creationId xmlns:a16="http://schemas.microsoft.com/office/drawing/2014/main" id="{E74E0A83-BBD0-448B-BBF0-80DBD5CC9E7F}"/>
                </a:ext>
              </a:extLst>
            </p:cNvPr>
            <p:cNvSpPr txBox="1"/>
            <p:nvPr/>
          </p:nvSpPr>
          <p:spPr bwMode="auto">
            <a:xfrm>
              <a:off x="965999" y="2016967"/>
              <a:ext cx="3580457" cy="43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机器人制造</a:t>
              </a:r>
              <a:endParaRPr lang="en-US" altLang="zh-CN" b="1" dirty="0"/>
            </a:p>
          </p:txBody>
        </p:sp>
        <p:sp>
          <p:nvSpPr>
            <p:cNvPr id="143" name="îśliḑé">
              <a:extLst>
                <a:ext uri="{FF2B5EF4-FFF2-40B4-BE49-F238E27FC236}">
                  <a16:creationId xmlns:a16="http://schemas.microsoft.com/office/drawing/2014/main" id="{BE5D21AF-14A8-48F9-ADE3-CDD714DC411D}"/>
                </a:ext>
              </a:extLst>
            </p:cNvPr>
            <p:cNvSpPr/>
            <p:nvPr/>
          </p:nvSpPr>
          <p:spPr>
            <a:xfrm>
              <a:off x="965999" y="3512830"/>
              <a:ext cx="3580457" cy="681911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dirty="0"/>
                <a:t>环保低碳，控制方便</a:t>
              </a:r>
              <a:r>
                <a:rPr lang="en-US" altLang="zh-CN" sz="1100" dirty="0"/>
                <a:t>.</a:t>
              </a:r>
            </a:p>
          </p:txBody>
        </p:sp>
        <p:sp>
          <p:nvSpPr>
            <p:cNvPr id="144" name="ïšľïḓè">
              <a:extLst>
                <a:ext uri="{FF2B5EF4-FFF2-40B4-BE49-F238E27FC236}">
                  <a16:creationId xmlns:a16="http://schemas.microsoft.com/office/drawing/2014/main" id="{B8FB640A-0B2F-4452-8B86-32BC1417A08F}"/>
                </a:ext>
              </a:extLst>
            </p:cNvPr>
            <p:cNvSpPr txBox="1"/>
            <p:nvPr/>
          </p:nvSpPr>
          <p:spPr bwMode="auto">
            <a:xfrm>
              <a:off x="965999" y="3060372"/>
              <a:ext cx="3580457" cy="43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交通出行</a:t>
              </a:r>
              <a:endParaRPr lang="en-US" altLang="zh-CN" b="1" dirty="0"/>
            </a:p>
          </p:txBody>
        </p:sp>
        <p:sp>
          <p:nvSpPr>
            <p:cNvPr id="145" name="îşļïḓê">
              <a:extLst>
                <a:ext uri="{FF2B5EF4-FFF2-40B4-BE49-F238E27FC236}">
                  <a16:creationId xmlns:a16="http://schemas.microsoft.com/office/drawing/2014/main" id="{3F0FC12A-BAE0-47DD-808A-AB96F20A0D7B}"/>
                </a:ext>
              </a:extLst>
            </p:cNvPr>
            <p:cNvSpPr/>
            <p:nvPr/>
          </p:nvSpPr>
          <p:spPr>
            <a:xfrm>
              <a:off x="2449615" y="4673235"/>
              <a:ext cx="2206519" cy="1321335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验证算法功能</a:t>
              </a:r>
              <a:endParaRPr lang="en-US" altLang="zh-CN" sz="1600" dirty="0"/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测试算法性能</a:t>
              </a:r>
              <a:r>
                <a:rPr lang="en-US" altLang="zh-CN" sz="1600" dirty="0"/>
                <a:t>.</a:t>
              </a:r>
            </a:p>
          </p:txBody>
        </p:sp>
        <p:sp>
          <p:nvSpPr>
            <p:cNvPr id="146" name="iś1íḍê">
              <a:extLst>
                <a:ext uri="{FF2B5EF4-FFF2-40B4-BE49-F238E27FC236}">
                  <a16:creationId xmlns:a16="http://schemas.microsoft.com/office/drawing/2014/main" id="{A0D3B986-DA51-48D8-813A-75D7E948D718}"/>
                </a:ext>
              </a:extLst>
            </p:cNvPr>
            <p:cNvSpPr txBox="1"/>
            <p:nvPr/>
          </p:nvSpPr>
          <p:spPr bwMode="auto">
            <a:xfrm>
              <a:off x="965999" y="4103778"/>
              <a:ext cx="3580457" cy="43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算法研究</a:t>
              </a:r>
              <a:endParaRPr lang="en-US" altLang="zh-CN" b="1" dirty="0"/>
            </a:p>
          </p:txBody>
        </p:sp>
      </p:grpSp>
      <p:sp>
        <p:nvSpPr>
          <p:cNvPr id="48" name="标题 2">
            <a:extLst>
              <a:ext uri="{FF2B5EF4-FFF2-40B4-BE49-F238E27FC236}">
                <a16:creationId xmlns:a16="http://schemas.microsoft.com/office/drawing/2014/main" id="{6C837D20-1589-41AB-86EE-0E4212C7D88C}"/>
              </a:ext>
            </a:extLst>
          </p:cNvPr>
          <p:cNvSpPr txBox="1">
            <a:spLocks/>
          </p:cNvSpPr>
          <p:nvPr/>
        </p:nvSpPr>
        <p:spPr>
          <a:xfrm>
            <a:off x="457200" y="6857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研究意义</a:t>
            </a:r>
          </a:p>
        </p:txBody>
      </p:sp>
    </p:spTree>
    <p:extLst>
      <p:ext uri="{BB962C8B-B14F-4D97-AF65-F5344CB8AC3E}">
        <p14:creationId xmlns:p14="http://schemas.microsoft.com/office/powerpoint/2010/main" val="330475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şlíḋe">
            <a:extLst>
              <a:ext uri="{FF2B5EF4-FFF2-40B4-BE49-F238E27FC236}">
                <a16:creationId xmlns:a16="http://schemas.microsoft.com/office/drawing/2014/main" id="{862E800F-844A-4069-B576-04C16672BD46}"/>
              </a:ext>
            </a:extLst>
          </p:cNvPr>
          <p:cNvSpPr/>
          <p:nvPr/>
        </p:nvSpPr>
        <p:spPr>
          <a:xfrm>
            <a:off x="990600" y="3429000"/>
            <a:ext cx="7274548" cy="19400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69008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569244"/>
            <a:ext cx="9272380" cy="2088356"/>
            <a:chOff x="-21994" y="1592649"/>
            <a:chExt cx="9272380" cy="2088356"/>
          </a:xfrm>
        </p:grpSpPr>
        <p:sp>
          <p:nvSpPr>
            <p:cNvPr id="21" name="矩形 20"/>
            <p:cNvSpPr/>
            <p:nvPr/>
          </p:nvSpPr>
          <p:spPr>
            <a:xfrm>
              <a:off x="6510832" y="1592649"/>
              <a:ext cx="2739554" cy="15841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003194" y="1592649"/>
              <a:ext cx="2492606" cy="15841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íṧliďé">
              <a:extLst>
                <a:ext uri="{FF2B5EF4-FFF2-40B4-BE49-F238E27FC236}">
                  <a16:creationId xmlns:a16="http://schemas.microsoft.com/office/drawing/2014/main" id="{4BDF3197-7181-45C3-A485-9514A3EFF836}"/>
                </a:ext>
              </a:extLst>
            </p:cNvPr>
            <p:cNvSpPr/>
            <p:nvPr/>
          </p:nvSpPr>
          <p:spPr>
            <a:xfrm>
              <a:off x="1295399" y="2994623"/>
              <a:ext cx="1950651" cy="68638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endParaRPr lang="en-US" altLang="zh-CN" sz="1000" dirty="0"/>
            </a:p>
          </p:txBody>
        </p:sp>
        <p:sp>
          <p:nvSpPr>
            <p:cNvPr id="18" name="iSľidé">
              <a:extLst>
                <a:ext uri="{FF2B5EF4-FFF2-40B4-BE49-F238E27FC236}">
                  <a16:creationId xmlns:a16="http://schemas.microsoft.com/office/drawing/2014/main" id="{5318E241-A2E7-4774-B682-FD6ACFD440A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21632" y="1839174"/>
              <a:ext cx="2178156" cy="38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dirty="0"/>
                <a:t>   </a:t>
              </a:r>
              <a:r>
                <a:rPr lang="zh-CN" altLang="en-US" dirty="0">
                  <a:solidFill>
                    <a:schemeClr val="bg1"/>
                  </a:solidFill>
                </a:rPr>
                <a:t>扰动检测，系统调整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9" name="íṧliďé">
              <a:extLst>
                <a:ext uri="{FF2B5EF4-FFF2-40B4-BE49-F238E27FC236}">
                  <a16:creationId xmlns:a16="http://schemas.microsoft.com/office/drawing/2014/main" id="{D75641C9-4253-45A6-8C9A-999FF2C44884}"/>
                </a:ext>
              </a:extLst>
            </p:cNvPr>
            <p:cNvSpPr/>
            <p:nvPr/>
          </p:nvSpPr>
          <p:spPr>
            <a:xfrm>
              <a:off x="6733384" y="2292862"/>
              <a:ext cx="2044073" cy="717993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 err="1">
                  <a:solidFill>
                    <a:schemeClr val="bg1"/>
                  </a:solidFill>
                </a:rPr>
                <a:t>Kalman</a:t>
              </a:r>
              <a:r>
                <a:rPr lang="zh-CN" altLang="en-US" sz="1600" dirty="0">
                  <a:solidFill>
                    <a:schemeClr val="bg1"/>
                  </a:solidFill>
                </a:rPr>
                <a:t>滤波器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700" dirty="0">
                  <a:solidFill>
                    <a:schemeClr val="bg1"/>
                  </a:solidFill>
                </a:rPr>
                <a:t>互补滤波器</a:t>
              </a:r>
              <a:endParaRPr lang="en-US" altLang="zh-CN" sz="1700" dirty="0">
                <a:solidFill>
                  <a:schemeClr val="bg1"/>
                </a:solidFill>
              </a:endParaRPr>
            </a:p>
          </p:txBody>
        </p:sp>
        <p:sp>
          <p:nvSpPr>
            <p:cNvPr id="10" name="iSľidé">
              <a:extLst>
                <a:ext uri="{FF2B5EF4-FFF2-40B4-BE49-F238E27FC236}">
                  <a16:creationId xmlns:a16="http://schemas.microsoft.com/office/drawing/2014/main" id="{28E57E4D-50FA-4A2B-B0BA-F96EA432794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10832" y="1839174"/>
              <a:ext cx="2178156" cy="387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dirty="0"/>
                <a:t>   </a:t>
              </a:r>
              <a:r>
                <a:rPr lang="zh-CN" altLang="en-US" dirty="0">
                  <a:solidFill>
                    <a:schemeClr val="bg1"/>
                  </a:solidFill>
                </a:rPr>
                <a:t>数据处理，姿态解算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9" name="íṧliďé">
              <a:extLst>
                <a:ext uri="{FF2B5EF4-FFF2-40B4-BE49-F238E27FC236}">
                  <a16:creationId xmlns:a16="http://schemas.microsoft.com/office/drawing/2014/main" id="{1276E330-D94A-419A-9EDC-6D681E7428B9}"/>
                </a:ext>
              </a:extLst>
            </p:cNvPr>
            <p:cNvSpPr/>
            <p:nvPr/>
          </p:nvSpPr>
          <p:spPr>
            <a:xfrm>
              <a:off x="2146186" y="2308668"/>
              <a:ext cx="2199728" cy="68638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zh-CN" sz="1600" dirty="0">
                  <a:solidFill>
                    <a:schemeClr val="bg1"/>
                  </a:solidFill>
                </a:rPr>
                <a:t>LQR+PID</a:t>
              </a:r>
              <a:r>
                <a:rPr lang="zh-CN" altLang="en-US" sz="1600" dirty="0">
                  <a:solidFill>
                    <a:schemeClr val="bg1"/>
                  </a:solidFill>
                </a:rPr>
                <a:t>控制算法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solidFill>
                    <a:schemeClr val="bg1"/>
                  </a:solidFill>
                </a:rPr>
                <a:t>动态平衡角调整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000" dirty="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32B64FE-9E08-4A1B-BA7E-041E645F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994" y="1592649"/>
              <a:ext cx="2025188" cy="158418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C338EF4B-0FAA-418A-B498-0ACB20DFD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639" y="1592649"/>
              <a:ext cx="2020193" cy="1584180"/>
            </a:xfrm>
            <a:prstGeom prst="rect">
              <a:avLst/>
            </a:prstGeom>
          </p:spPr>
        </p:pic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50AADDB1-E1A2-46F9-95C9-DC90C784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838200" y="5715000"/>
            <a:ext cx="7239000" cy="0"/>
          </a:xfrm>
          <a:prstGeom prst="line">
            <a:avLst/>
          </a:prstGeom>
          <a:ln>
            <a:solidFill>
              <a:srgbClr val="D78D48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16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FA707-1848-49EC-BDB0-0D093F44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</a:t>
            </a:r>
          </a:p>
        </p:txBody>
      </p:sp>
      <p:sp>
        <p:nvSpPr>
          <p:cNvPr id="4" name="ïṧľiḑê">
            <a:extLst>
              <a:ext uri="{FF2B5EF4-FFF2-40B4-BE49-F238E27FC236}">
                <a16:creationId xmlns:a16="http://schemas.microsoft.com/office/drawing/2014/main" id="{914F88F3-FBCC-4701-85A7-9EF655CE490E}"/>
              </a:ext>
            </a:extLst>
          </p:cNvPr>
          <p:cNvSpPr/>
          <p:nvPr/>
        </p:nvSpPr>
        <p:spPr>
          <a:xfrm>
            <a:off x="2871410" y="3334281"/>
            <a:ext cx="600376" cy="1293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" name="íšľíďé">
            <a:extLst>
              <a:ext uri="{FF2B5EF4-FFF2-40B4-BE49-F238E27FC236}">
                <a16:creationId xmlns:a16="http://schemas.microsoft.com/office/drawing/2014/main" id="{D2A84DA3-B5C0-4FD1-A08F-AC1CB6585629}"/>
              </a:ext>
            </a:extLst>
          </p:cNvPr>
          <p:cNvGrpSpPr/>
          <p:nvPr/>
        </p:nvGrpSpPr>
        <p:grpSpPr>
          <a:xfrm rot="5400000">
            <a:off x="3310487" y="2749088"/>
            <a:ext cx="1990165" cy="2511171"/>
            <a:chOff x="4823608" y="2237050"/>
            <a:chExt cx="2653553" cy="3348228"/>
          </a:xfrm>
        </p:grpSpPr>
        <p:grpSp>
          <p:nvGrpSpPr>
            <p:cNvPr id="36" name="ïslïḓè">
              <a:extLst>
                <a:ext uri="{FF2B5EF4-FFF2-40B4-BE49-F238E27FC236}">
                  <a16:creationId xmlns:a16="http://schemas.microsoft.com/office/drawing/2014/main" id="{4ABECEF3-8249-451E-B4CC-C0665CA6CE0A}"/>
                </a:ext>
              </a:extLst>
            </p:cNvPr>
            <p:cNvGrpSpPr/>
            <p:nvPr/>
          </p:nvGrpSpPr>
          <p:grpSpPr>
            <a:xfrm>
              <a:off x="5237164" y="2740144"/>
              <a:ext cx="1779794" cy="2273539"/>
              <a:chOff x="3855015" y="1605266"/>
              <a:chExt cx="1406556" cy="1858968"/>
            </a:xfrm>
            <a:solidFill>
              <a:schemeClr val="accent6"/>
            </a:solidFill>
          </p:grpSpPr>
          <p:sp>
            <p:nvSpPr>
              <p:cNvPr id="53" name="iŝlîḑe">
                <a:extLst>
                  <a:ext uri="{FF2B5EF4-FFF2-40B4-BE49-F238E27FC236}">
                    <a16:creationId xmlns:a16="http://schemas.microsoft.com/office/drawing/2014/main" id="{5D521B57-C60E-4405-ABEF-A1B797F6C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5015" y="1605266"/>
                <a:ext cx="1393801" cy="1824952"/>
              </a:xfrm>
              <a:custGeom>
                <a:avLst/>
                <a:gdLst>
                  <a:gd name="T0" fmla="*/ 60 w 325"/>
                  <a:gd name="T1" fmla="*/ 58 h 426"/>
                  <a:gd name="T2" fmla="*/ 163 w 325"/>
                  <a:gd name="T3" fmla="*/ 11 h 426"/>
                  <a:gd name="T4" fmla="*/ 315 w 325"/>
                  <a:gd name="T5" fmla="*/ 105 h 426"/>
                  <a:gd name="T6" fmla="*/ 315 w 325"/>
                  <a:gd name="T7" fmla="*/ 215 h 426"/>
                  <a:gd name="T8" fmla="*/ 272 w 325"/>
                  <a:gd name="T9" fmla="*/ 310 h 426"/>
                  <a:gd name="T10" fmla="*/ 244 w 325"/>
                  <a:gd name="T11" fmla="*/ 389 h 426"/>
                  <a:gd name="T12" fmla="*/ 226 w 325"/>
                  <a:gd name="T13" fmla="*/ 426 h 426"/>
                  <a:gd name="T14" fmla="*/ 116 w 325"/>
                  <a:gd name="T15" fmla="*/ 426 h 426"/>
                  <a:gd name="T16" fmla="*/ 96 w 325"/>
                  <a:gd name="T17" fmla="*/ 396 h 426"/>
                  <a:gd name="T18" fmla="*/ 60 w 325"/>
                  <a:gd name="T19" fmla="*/ 297 h 426"/>
                  <a:gd name="T20" fmla="*/ 18 w 325"/>
                  <a:gd name="T21" fmla="*/ 178 h 426"/>
                  <a:gd name="T22" fmla="*/ 60 w 325"/>
                  <a:gd name="T23" fmla="*/ 58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5" h="426">
                    <a:moveTo>
                      <a:pt x="60" y="58"/>
                    </a:moveTo>
                    <a:cubicBezTo>
                      <a:pt x="60" y="58"/>
                      <a:pt x="104" y="15"/>
                      <a:pt x="163" y="11"/>
                    </a:cubicBezTo>
                    <a:cubicBezTo>
                      <a:pt x="163" y="11"/>
                      <a:pt x="263" y="0"/>
                      <a:pt x="315" y="105"/>
                    </a:cubicBezTo>
                    <a:cubicBezTo>
                      <a:pt x="315" y="105"/>
                      <a:pt x="325" y="179"/>
                      <a:pt x="315" y="215"/>
                    </a:cubicBezTo>
                    <a:cubicBezTo>
                      <a:pt x="315" y="215"/>
                      <a:pt x="271" y="302"/>
                      <a:pt x="272" y="310"/>
                    </a:cubicBezTo>
                    <a:cubicBezTo>
                      <a:pt x="244" y="389"/>
                      <a:pt x="244" y="389"/>
                      <a:pt x="244" y="389"/>
                    </a:cubicBezTo>
                    <a:cubicBezTo>
                      <a:pt x="244" y="389"/>
                      <a:pt x="241" y="426"/>
                      <a:pt x="226" y="426"/>
                    </a:cubicBezTo>
                    <a:cubicBezTo>
                      <a:pt x="116" y="426"/>
                      <a:pt x="116" y="426"/>
                      <a:pt x="116" y="426"/>
                    </a:cubicBezTo>
                    <a:cubicBezTo>
                      <a:pt x="116" y="426"/>
                      <a:pt x="96" y="426"/>
                      <a:pt x="96" y="396"/>
                    </a:cubicBezTo>
                    <a:cubicBezTo>
                      <a:pt x="96" y="396"/>
                      <a:pt x="74" y="318"/>
                      <a:pt x="60" y="297"/>
                    </a:cubicBezTo>
                    <a:cubicBezTo>
                      <a:pt x="60" y="297"/>
                      <a:pt x="18" y="207"/>
                      <a:pt x="18" y="178"/>
                    </a:cubicBezTo>
                    <a:cubicBezTo>
                      <a:pt x="18" y="178"/>
                      <a:pt x="0" y="125"/>
                      <a:pt x="60" y="58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Sḷiḑê">
                <a:extLst>
                  <a:ext uri="{FF2B5EF4-FFF2-40B4-BE49-F238E27FC236}">
                    <a16:creationId xmlns:a16="http://schemas.microsoft.com/office/drawing/2014/main" id="{444C146F-0B67-4432-BD5B-F67A5292D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5629" y="1626526"/>
                <a:ext cx="1375942" cy="1837708"/>
              </a:xfrm>
              <a:custGeom>
                <a:avLst/>
                <a:gdLst>
                  <a:gd name="T0" fmla="*/ 160 w 321"/>
                  <a:gd name="T1" fmla="*/ 0 h 429"/>
                  <a:gd name="T2" fmla="*/ 0 w 321"/>
                  <a:gd name="T3" fmla="*/ 160 h 429"/>
                  <a:gd name="T4" fmla="*/ 22 w 321"/>
                  <a:gd name="T5" fmla="*/ 240 h 429"/>
                  <a:gd name="T6" fmla="*/ 78 w 321"/>
                  <a:gd name="T7" fmla="*/ 389 h 429"/>
                  <a:gd name="T8" fmla="*/ 115 w 321"/>
                  <a:gd name="T9" fmla="*/ 429 h 429"/>
                  <a:gd name="T10" fmla="*/ 160 w 321"/>
                  <a:gd name="T11" fmla="*/ 429 h 429"/>
                  <a:gd name="T12" fmla="*/ 206 w 321"/>
                  <a:gd name="T13" fmla="*/ 429 h 429"/>
                  <a:gd name="T14" fmla="*/ 243 w 321"/>
                  <a:gd name="T15" fmla="*/ 389 h 429"/>
                  <a:gd name="T16" fmla="*/ 299 w 321"/>
                  <a:gd name="T17" fmla="*/ 240 h 429"/>
                  <a:gd name="T18" fmla="*/ 321 w 321"/>
                  <a:gd name="T19" fmla="*/ 160 h 429"/>
                  <a:gd name="T20" fmla="*/ 160 w 321"/>
                  <a:gd name="T21" fmla="*/ 0 h 429"/>
                  <a:gd name="T22" fmla="*/ 287 w 321"/>
                  <a:gd name="T23" fmla="*/ 233 h 429"/>
                  <a:gd name="T24" fmla="*/ 229 w 321"/>
                  <a:gd name="T25" fmla="*/ 387 h 429"/>
                  <a:gd name="T26" fmla="*/ 221 w 321"/>
                  <a:gd name="T27" fmla="*/ 411 h 429"/>
                  <a:gd name="T28" fmla="*/ 206 w 321"/>
                  <a:gd name="T29" fmla="*/ 414 h 429"/>
                  <a:gd name="T30" fmla="*/ 160 w 321"/>
                  <a:gd name="T31" fmla="*/ 414 h 429"/>
                  <a:gd name="T32" fmla="*/ 115 w 321"/>
                  <a:gd name="T33" fmla="*/ 414 h 429"/>
                  <a:gd name="T34" fmla="*/ 100 w 321"/>
                  <a:gd name="T35" fmla="*/ 411 h 429"/>
                  <a:gd name="T36" fmla="*/ 92 w 321"/>
                  <a:gd name="T37" fmla="*/ 387 h 429"/>
                  <a:gd name="T38" fmla="*/ 34 w 321"/>
                  <a:gd name="T39" fmla="*/ 233 h 429"/>
                  <a:gd name="T40" fmla="*/ 15 w 321"/>
                  <a:gd name="T41" fmla="*/ 160 h 429"/>
                  <a:gd name="T42" fmla="*/ 160 w 321"/>
                  <a:gd name="T43" fmla="*/ 14 h 429"/>
                  <a:gd name="T44" fmla="*/ 306 w 321"/>
                  <a:gd name="T45" fmla="*/ 160 h 429"/>
                  <a:gd name="T46" fmla="*/ 287 w 321"/>
                  <a:gd name="T47" fmla="*/ 233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1" h="429">
                    <a:moveTo>
                      <a:pt x="160" y="0"/>
                    </a:moveTo>
                    <a:cubicBezTo>
                      <a:pt x="72" y="0"/>
                      <a:pt x="0" y="72"/>
                      <a:pt x="0" y="160"/>
                    </a:cubicBezTo>
                    <a:cubicBezTo>
                      <a:pt x="0" y="189"/>
                      <a:pt x="8" y="216"/>
                      <a:pt x="22" y="240"/>
                    </a:cubicBezTo>
                    <a:cubicBezTo>
                      <a:pt x="61" y="311"/>
                      <a:pt x="71" y="351"/>
                      <a:pt x="78" y="389"/>
                    </a:cubicBezTo>
                    <a:cubicBezTo>
                      <a:pt x="83" y="421"/>
                      <a:pt x="91" y="429"/>
                      <a:pt x="115" y="429"/>
                    </a:cubicBezTo>
                    <a:cubicBezTo>
                      <a:pt x="125" y="429"/>
                      <a:pt x="142" y="429"/>
                      <a:pt x="160" y="429"/>
                    </a:cubicBezTo>
                    <a:cubicBezTo>
                      <a:pt x="179" y="429"/>
                      <a:pt x="195" y="429"/>
                      <a:pt x="206" y="429"/>
                    </a:cubicBezTo>
                    <a:cubicBezTo>
                      <a:pt x="230" y="429"/>
                      <a:pt x="238" y="421"/>
                      <a:pt x="243" y="389"/>
                    </a:cubicBezTo>
                    <a:cubicBezTo>
                      <a:pt x="249" y="351"/>
                      <a:pt x="260" y="311"/>
                      <a:pt x="299" y="240"/>
                    </a:cubicBezTo>
                    <a:cubicBezTo>
                      <a:pt x="312" y="216"/>
                      <a:pt x="321" y="189"/>
                      <a:pt x="321" y="160"/>
                    </a:cubicBezTo>
                    <a:cubicBezTo>
                      <a:pt x="321" y="72"/>
                      <a:pt x="249" y="0"/>
                      <a:pt x="160" y="0"/>
                    </a:cubicBezTo>
                    <a:close/>
                    <a:moveTo>
                      <a:pt x="287" y="233"/>
                    </a:moveTo>
                    <a:cubicBezTo>
                      <a:pt x="248" y="302"/>
                      <a:pt x="236" y="343"/>
                      <a:pt x="229" y="387"/>
                    </a:cubicBezTo>
                    <a:cubicBezTo>
                      <a:pt x="228" y="392"/>
                      <a:pt x="226" y="406"/>
                      <a:pt x="221" y="411"/>
                    </a:cubicBezTo>
                    <a:cubicBezTo>
                      <a:pt x="220" y="413"/>
                      <a:pt x="217" y="414"/>
                      <a:pt x="206" y="414"/>
                    </a:cubicBezTo>
                    <a:cubicBezTo>
                      <a:pt x="160" y="414"/>
                      <a:pt x="160" y="414"/>
                      <a:pt x="160" y="414"/>
                    </a:cubicBezTo>
                    <a:cubicBezTo>
                      <a:pt x="115" y="414"/>
                      <a:pt x="115" y="414"/>
                      <a:pt x="115" y="414"/>
                    </a:cubicBezTo>
                    <a:cubicBezTo>
                      <a:pt x="104" y="414"/>
                      <a:pt x="101" y="413"/>
                      <a:pt x="100" y="411"/>
                    </a:cubicBezTo>
                    <a:cubicBezTo>
                      <a:pt x="95" y="406"/>
                      <a:pt x="93" y="392"/>
                      <a:pt x="92" y="387"/>
                    </a:cubicBezTo>
                    <a:cubicBezTo>
                      <a:pt x="85" y="343"/>
                      <a:pt x="73" y="302"/>
                      <a:pt x="34" y="233"/>
                    </a:cubicBezTo>
                    <a:cubicBezTo>
                      <a:pt x="21" y="210"/>
                      <a:pt x="15" y="185"/>
                      <a:pt x="15" y="160"/>
                    </a:cubicBezTo>
                    <a:cubicBezTo>
                      <a:pt x="15" y="80"/>
                      <a:pt x="80" y="14"/>
                      <a:pt x="160" y="14"/>
                    </a:cubicBezTo>
                    <a:cubicBezTo>
                      <a:pt x="241" y="14"/>
                      <a:pt x="306" y="80"/>
                      <a:pt x="306" y="160"/>
                    </a:cubicBezTo>
                    <a:cubicBezTo>
                      <a:pt x="306" y="185"/>
                      <a:pt x="300" y="210"/>
                      <a:pt x="287" y="23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7" name="îSḷíḓé">
              <a:extLst>
                <a:ext uri="{FF2B5EF4-FFF2-40B4-BE49-F238E27FC236}">
                  <a16:creationId xmlns:a16="http://schemas.microsoft.com/office/drawing/2014/main" id="{AD7F1C8A-2FE7-4028-800A-0DA3CAED8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62" y="5013683"/>
              <a:ext cx="754314" cy="108681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ṩlíḍé">
              <a:extLst>
                <a:ext uri="{FF2B5EF4-FFF2-40B4-BE49-F238E27FC236}">
                  <a16:creationId xmlns:a16="http://schemas.microsoft.com/office/drawing/2014/main" id="{A7C1B4E7-F252-4AE7-8087-E7E0CE001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282" y="5170787"/>
              <a:ext cx="710196" cy="119442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ṡľïďe">
              <a:extLst>
                <a:ext uri="{FF2B5EF4-FFF2-40B4-BE49-F238E27FC236}">
                  <a16:creationId xmlns:a16="http://schemas.microsoft.com/office/drawing/2014/main" id="{30663AF5-60E2-42F4-B652-92BBCB85E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8325" y="5333271"/>
              <a:ext cx="624112" cy="100283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ṩḻiḓè">
              <a:extLst>
                <a:ext uri="{FF2B5EF4-FFF2-40B4-BE49-F238E27FC236}">
                  <a16:creationId xmlns:a16="http://schemas.microsoft.com/office/drawing/2014/main" id="{5222FCF9-5BF9-4562-B81C-5EFE97DE6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386" y="5476597"/>
              <a:ext cx="395988" cy="108681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ḻïḑé">
              <a:extLst>
                <a:ext uri="{FF2B5EF4-FFF2-40B4-BE49-F238E27FC236}">
                  <a16:creationId xmlns:a16="http://schemas.microsoft.com/office/drawing/2014/main" id="{DF2249C8-EC1D-4A8A-AC69-AF23D7966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404" y="3781799"/>
              <a:ext cx="841475" cy="1133086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chemeClr val="tx2">
                <a:alpha val="33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2" name="išļïḋe">
              <a:extLst>
                <a:ext uri="{FF2B5EF4-FFF2-40B4-BE49-F238E27FC236}">
                  <a16:creationId xmlns:a16="http://schemas.microsoft.com/office/drawing/2014/main" id="{D09FCF52-B3F9-4F13-871A-D0B934B8EB44}"/>
                </a:ext>
              </a:extLst>
            </p:cNvPr>
            <p:cNvGrpSpPr/>
            <p:nvPr/>
          </p:nvGrpSpPr>
          <p:grpSpPr>
            <a:xfrm>
              <a:off x="4823608" y="2237050"/>
              <a:ext cx="2653553" cy="2000393"/>
              <a:chOff x="3525061" y="1210682"/>
              <a:chExt cx="2097079" cy="1580888"/>
            </a:xfrm>
            <a:solidFill>
              <a:schemeClr val="accent6"/>
            </a:solidFill>
          </p:grpSpPr>
          <p:sp>
            <p:nvSpPr>
              <p:cNvPr id="44" name="ïṥḻiḋê">
                <a:extLst>
                  <a:ext uri="{FF2B5EF4-FFF2-40B4-BE49-F238E27FC236}">
                    <a16:creationId xmlns:a16="http://schemas.microsoft.com/office/drawing/2014/main" id="{D324E0D5-DA99-47CA-A5F5-EAAEA5D48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462" y="2255820"/>
                <a:ext cx="274678" cy="47622"/>
              </a:xfrm>
              <a:custGeom>
                <a:avLst/>
                <a:gdLst>
                  <a:gd name="T0" fmla="*/ 58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8 w 64"/>
                  <a:gd name="T9" fmla="*/ 11 h 11"/>
                  <a:gd name="T10" fmla="*/ 64 w 64"/>
                  <a:gd name="T11" fmla="*/ 5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2" y="11"/>
                      <a:pt x="64" y="9"/>
                      <a:pt x="64" y="5"/>
                    </a:cubicBezTo>
                    <a:cubicBezTo>
                      <a:pt x="64" y="2"/>
                      <a:pt x="62" y="0"/>
                      <a:pt x="58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ṩ1ïḑe">
                <a:extLst>
                  <a:ext uri="{FF2B5EF4-FFF2-40B4-BE49-F238E27FC236}">
                    <a16:creationId xmlns:a16="http://schemas.microsoft.com/office/drawing/2014/main" id="{095B2613-FCF5-42B9-80E8-B39D86197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178" y="1763440"/>
                <a:ext cx="248316" cy="167528"/>
              </a:xfrm>
              <a:custGeom>
                <a:avLst/>
                <a:gdLst>
                  <a:gd name="T0" fmla="*/ 6 w 58"/>
                  <a:gd name="T1" fmla="*/ 39 h 39"/>
                  <a:gd name="T2" fmla="*/ 9 w 58"/>
                  <a:gd name="T3" fmla="*/ 38 h 39"/>
                  <a:gd name="T4" fmla="*/ 54 w 58"/>
                  <a:gd name="T5" fmla="*/ 12 h 39"/>
                  <a:gd name="T6" fmla="*/ 56 w 58"/>
                  <a:gd name="T7" fmla="*/ 4 h 39"/>
                  <a:gd name="T8" fmla="*/ 48 w 58"/>
                  <a:gd name="T9" fmla="*/ 2 h 39"/>
                  <a:gd name="T10" fmla="*/ 3 w 58"/>
                  <a:gd name="T11" fmla="*/ 28 h 39"/>
                  <a:gd name="T12" fmla="*/ 1 w 58"/>
                  <a:gd name="T13" fmla="*/ 36 h 39"/>
                  <a:gd name="T14" fmla="*/ 6 w 58"/>
                  <a:gd name="T1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9">
                    <a:moveTo>
                      <a:pt x="6" y="39"/>
                    </a:moveTo>
                    <a:cubicBezTo>
                      <a:pt x="7" y="39"/>
                      <a:pt x="8" y="38"/>
                      <a:pt x="9" y="38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7" y="10"/>
                      <a:pt x="58" y="6"/>
                      <a:pt x="56" y="4"/>
                    </a:cubicBezTo>
                    <a:cubicBezTo>
                      <a:pt x="55" y="1"/>
                      <a:pt x="51" y="0"/>
                      <a:pt x="48" y="2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30"/>
                      <a:pt x="0" y="33"/>
                      <a:pt x="1" y="36"/>
                    </a:cubicBezTo>
                    <a:cubicBezTo>
                      <a:pt x="2" y="38"/>
                      <a:pt x="4" y="39"/>
                      <a:pt x="6" y="39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šlîdè">
                <a:extLst>
                  <a:ext uri="{FF2B5EF4-FFF2-40B4-BE49-F238E27FC236}">
                    <a16:creationId xmlns:a16="http://schemas.microsoft.com/office/drawing/2014/main" id="{1A02E4A3-EDA2-4C53-B5E8-2F7D4DCB0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9240" y="1351848"/>
                <a:ext cx="166678" cy="249166"/>
              </a:xfrm>
              <a:custGeom>
                <a:avLst/>
                <a:gdLst>
                  <a:gd name="T0" fmla="*/ 3 w 39"/>
                  <a:gd name="T1" fmla="*/ 57 h 58"/>
                  <a:gd name="T2" fmla="*/ 6 w 39"/>
                  <a:gd name="T3" fmla="*/ 58 h 58"/>
                  <a:gd name="T4" fmla="*/ 11 w 39"/>
                  <a:gd name="T5" fmla="*/ 55 h 58"/>
                  <a:gd name="T6" fmla="*/ 37 w 39"/>
                  <a:gd name="T7" fmla="*/ 9 h 58"/>
                  <a:gd name="T8" fmla="*/ 35 w 39"/>
                  <a:gd name="T9" fmla="*/ 1 h 58"/>
                  <a:gd name="T10" fmla="*/ 27 w 39"/>
                  <a:gd name="T11" fmla="*/ 3 h 58"/>
                  <a:gd name="T12" fmla="*/ 1 w 39"/>
                  <a:gd name="T13" fmla="*/ 49 h 58"/>
                  <a:gd name="T14" fmla="*/ 3 w 39"/>
                  <a:gd name="T15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8">
                    <a:moveTo>
                      <a:pt x="3" y="57"/>
                    </a:moveTo>
                    <a:cubicBezTo>
                      <a:pt x="4" y="57"/>
                      <a:pt x="5" y="58"/>
                      <a:pt x="6" y="58"/>
                    </a:cubicBezTo>
                    <a:cubicBezTo>
                      <a:pt x="8" y="58"/>
                      <a:pt x="10" y="56"/>
                      <a:pt x="11" y="55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9" y="6"/>
                      <a:pt x="38" y="3"/>
                      <a:pt x="35" y="1"/>
                    </a:cubicBezTo>
                    <a:cubicBezTo>
                      <a:pt x="32" y="0"/>
                      <a:pt x="29" y="1"/>
                      <a:pt x="27" y="3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52"/>
                      <a:pt x="1" y="55"/>
                      <a:pt x="3" y="57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ṩlîḋe">
                <a:extLst>
                  <a:ext uri="{FF2B5EF4-FFF2-40B4-BE49-F238E27FC236}">
                    <a16:creationId xmlns:a16="http://schemas.microsoft.com/office/drawing/2014/main" id="{5C02C360-C536-4AF2-A89E-E382809C2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935" y="1742180"/>
                <a:ext cx="252568" cy="166678"/>
              </a:xfrm>
              <a:custGeom>
                <a:avLst/>
                <a:gdLst>
                  <a:gd name="T0" fmla="*/ 55 w 59"/>
                  <a:gd name="T1" fmla="*/ 28 h 39"/>
                  <a:gd name="T2" fmla="*/ 10 w 59"/>
                  <a:gd name="T3" fmla="*/ 1 h 39"/>
                  <a:gd name="T4" fmla="*/ 2 w 59"/>
                  <a:gd name="T5" fmla="*/ 4 h 39"/>
                  <a:gd name="T6" fmla="*/ 4 w 59"/>
                  <a:gd name="T7" fmla="*/ 11 h 39"/>
                  <a:gd name="T8" fmla="*/ 49 w 59"/>
                  <a:gd name="T9" fmla="*/ 38 h 39"/>
                  <a:gd name="T10" fmla="*/ 52 w 59"/>
                  <a:gd name="T11" fmla="*/ 39 h 39"/>
                  <a:gd name="T12" fmla="*/ 57 w 59"/>
                  <a:gd name="T13" fmla="*/ 36 h 39"/>
                  <a:gd name="T14" fmla="*/ 55 w 59"/>
                  <a:gd name="T15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9">
                    <a:moveTo>
                      <a:pt x="55" y="28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7" y="0"/>
                      <a:pt x="4" y="1"/>
                      <a:pt x="2" y="4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50" y="38"/>
                      <a:pt x="51" y="39"/>
                      <a:pt x="52" y="39"/>
                    </a:cubicBezTo>
                    <a:cubicBezTo>
                      <a:pt x="54" y="39"/>
                      <a:pt x="56" y="38"/>
                      <a:pt x="57" y="36"/>
                    </a:cubicBezTo>
                    <a:cubicBezTo>
                      <a:pt x="59" y="33"/>
                      <a:pt x="58" y="29"/>
                      <a:pt x="55" y="28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ṣlíḋê">
                <a:extLst>
                  <a:ext uri="{FF2B5EF4-FFF2-40B4-BE49-F238E27FC236}">
                    <a16:creationId xmlns:a16="http://schemas.microsoft.com/office/drawing/2014/main" id="{CEC55AEA-80CD-4827-9CC3-EF82D8CA7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178" y="2603632"/>
                <a:ext cx="248316" cy="166678"/>
              </a:xfrm>
              <a:custGeom>
                <a:avLst/>
                <a:gdLst>
                  <a:gd name="T0" fmla="*/ 54 w 58"/>
                  <a:gd name="T1" fmla="*/ 28 h 39"/>
                  <a:gd name="T2" fmla="*/ 9 w 58"/>
                  <a:gd name="T3" fmla="*/ 2 h 39"/>
                  <a:gd name="T4" fmla="*/ 1 w 58"/>
                  <a:gd name="T5" fmla="*/ 4 h 39"/>
                  <a:gd name="T6" fmla="*/ 3 w 58"/>
                  <a:gd name="T7" fmla="*/ 12 h 39"/>
                  <a:gd name="T8" fmla="*/ 48 w 58"/>
                  <a:gd name="T9" fmla="*/ 38 h 39"/>
                  <a:gd name="T10" fmla="*/ 51 w 58"/>
                  <a:gd name="T11" fmla="*/ 39 h 39"/>
                  <a:gd name="T12" fmla="*/ 56 w 58"/>
                  <a:gd name="T13" fmla="*/ 36 h 39"/>
                  <a:gd name="T14" fmla="*/ 54 w 58"/>
                  <a:gd name="T15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9">
                    <a:moveTo>
                      <a:pt x="54" y="28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6" y="0"/>
                      <a:pt x="3" y="1"/>
                      <a:pt x="1" y="4"/>
                    </a:cubicBezTo>
                    <a:cubicBezTo>
                      <a:pt x="0" y="7"/>
                      <a:pt x="0" y="10"/>
                      <a:pt x="3" y="12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9" y="39"/>
                      <a:pt x="50" y="39"/>
                      <a:pt x="51" y="39"/>
                    </a:cubicBezTo>
                    <a:cubicBezTo>
                      <a:pt x="53" y="39"/>
                      <a:pt x="55" y="38"/>
                      <a:pt x="56" y="36"/>
                    </a:cubicBezTo>
                    <a:cubicBezTo>
                      <a:pt x="58" y="33"/>
                      <a:pt x="57" y="30"/>
                      <a:pt x="54" y="28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ṥḷîḍê">
                <a:extLst>
                  <a:ext uri="{FF2B5EF4-FFF2-40B4-BE49-F238E27FC236}">
                    <a16:creationId xmlns:a16="http://schemas.microsoft.com/office/drawing/2014/main" id="{C5748928-8FE6-43F5-A461-FBF6513D2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935" y="2629144"/>
                <a:ext cx="252568" cy="162426"/>
              </a:xfrm>
              <a:custGeom>
                <a:avLst/>
                <a:gdLst>
                  <a:gd name="T0" fmla="*/ 49 w 59"/>
                  <a:gd name="T1" fmla="*/ 1 h 38"/>
                  <a:gd name="T2" fmla="*/ 4 w 59"/>
                  <a:gd name="T3" fmla="*/ 27 h 38"/>
                  <a:gd name="T4" fmla="*/ 2 w 59"/>
                  <a:gd name="T5" fmla="*/ 35 h 38"/>
                  <a:gd name="T6" fmla="*/ 7 w 59"/>
                  <a:gd name="T7" fmla="*/ 38 h 38"/>
                  <a:gd name="T8" fmla="*/ 10 w 59"/>
                  <a:gd name="T9" fmla="*/ 37 h 38"/>
                  <a:gd name="T10" fmla="*/ 55 w 59"/>
                  <a:gd name="T11" fmla="*/ 11 h 38"/>
                  <a:gd name="T12" fmla="*/ 57 w 59"/>
                  <a:gd name="T13" fmla="*/ 3 h 38"/>
                  <a:gd name="T14" fmla="*/ 49 w 59"/>
                  <a:gd name="T1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8">
                    <a:moveTo>
                      <a:pt x="49" y="1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1" y="29"/>
                      <a:pt x="0" y="33"/>
                      <a:pt x="2" y="35"/>
                    </a:cubicBezTo>
                    <a:cubicBezTo>
                      <a:pt x="3" y="37"/>
                      <a:pt x="5" y="38"/>
                      <a:pt x="7" y="38"/>
                    </a:cubicBezTo>
                    <a:cubicBezTo>
                      <a:pt x="8" y="38"/>
                      <a:pt x="9" y="38"/>
                      <a:pt x="10" y="3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8" y="9"/>
                      <a:pt x="59" y="6"/>
                      <a:pt x="57" y="3"/>
                    </a:cubicBezTo>
                    <a:cubicBezTo>
                      <a:pt x="56" y="0"/>
                      <a:pt x="52" y="0"/>
                      <a:pt x="49" y="1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ṩlíḋè">
                <a:extLst>
                  <a:ext uri="{FF2B5EF4-FFF2-40B4-BE49-F238E27FC236}">
                    <a16:creationId xmlns:a16="http://schemas.microsoft.com/office/drawing/2014/main" id="{0B83FE4E-CE39-4014-8FD2-2E2857D5E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3661" y="1330588"/>
                <a:ext cx="171780" cy="244064"/>
              </a:xfrm>
              <a:custGeom>
                <a:avLst/>
                <a:gdLst>
                  <a:gd name="T0" fmla="*/ 28 w 40"/>
                  <a:gd name="T1" fmla="*/ 55 h 57"/>
                  <a:gd name="T2" fmla="*/ 33 w 40"/>
                  <a:gd name="T3" fmla="*/ 57 h 57"/>
                  <a:gd name="T4" fmla="*/ 36 w 40"/>
                  <a:gd name="T5" fmla="*/ 57 h 57"/>
                  <a:gd name="T6" fmla="*/ 38 w 40"/>
                  <a:gd name="T7" fmla="*/ 49 h 57"/>
                  <a:gd name="T8" fmla="*/ 12 w 40"/>
                  <a:gd name="T9" fmla="*/ 3 h 57"/>
                  <a:gd name="T10" fmla="*/ 4 w 40"/>
                  <a:gd name="T11" fmla="*/ 1 h 57"/>
                  <a:gd name="T12" fmla="*/ 2 w 40"/>
                  <a:gd name="T13" fmla="*/ 9 h 57"/>
                  <a:gd name="T14" fmla="*/ 28 w 40"/>
                  <a:gd name="T15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57">
                    <a:moveTo>
                      <a:pt x="28" y="55"/>
                    </a:moveTo>
                    <a:cubicBezTo>
                      <a:pt x="29" y="56"/>
                      <a:pt x="31" y="57"/>
                      <a:pt x="33" y="57"/>
                    </a:cubicBezTo>
                    <a:cubicBezTo>
                      <a:pt x="34" y="57"/>
                      <a:pt x="35" y="57"/>
                      <a:pt x="36" y="57"/>
                    </a:cubicBezTo>
                    <a:cubicBezTo>
                      <a:pt x="39" y="55"/>
                      <a:pt x="40" y="52"/>
                      <a:pt x="38" y="49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7" y="0"/>
                      <a:pt x="4" y="1"/>
                    </a:cubicBezTo>
                    <a:cubicBezTo>
                      <a:pt x="1" y="3"/>
                      <a:pt x="0" y="6"/>
                      <a:pt x="2" y="9"/>
                    </a:cubicBezTo>
                    <a:lnTo>
                      <a:pt x="28" y="55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sḻîḑê">
                <a:extLst>
                  <a:ext uri="{FF2B5EF4-FFF2-40B4-BE49-F238E27FC236}">
                    <a16:creationId xmlns:a16="http://schemas.microsoft.com/office/drawing/2014/main" id="{712DDDC1-9DBE-4CEE-B2CE-502A81634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033" y="1210682"/>
                <a:ext cx="47622" cy="274678"/>
              </a:xfrm>
              <a:custGeom>
                <a:avLst/>
                <a:gdLst>
                  <a:gd name="T0" fmla="*/ 5 w 11"/>
                  <a:gd name="T1" fmla="*/ 64 h 64"/>
                  <a:gd name="T2" fmla="*/ 11 w 11"/>
                  <a:gd name="T3" fmla="*/ 58 h 64"/>
                  <a:gd name="T4" fmla="*/ 11 w 11"/>
                  <a:gd name="T5" fmla="*/ 6 h 64"/>
                  <a:gd name="T6" fmla="*/ 5 w 11"/>
                  <a:gd name="T7" fmla="*/ 0 h 64"/>
                  <a:gd name="T8" fmla="*/ 0 w 11"/>
                  <a:gd name="T9" fmla="*/ 6 h 64"/>
                  <a:gd name="T10" fmla="*/ 0 w 11"/>
                  <a:gd name="T11" fmla="*/ 58 h 64"/>
                  <a:gd name="T12" fmla="*/ 5 w 11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64">
                    <a:moveTo>
                      <a:pt x="5" y="64"/>
                    </a:moveTo>
                    <a:cubicBezTo>
                      <a:pt x="8" y="64"/>
                      <a:pt x="11" y="61"/>
                      <a:pt x="11" y="58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2" y="64"/>
                      <a:pt x="5" y="64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ṥḻîḋe">
                <a:extLst>
                  <a:ext uri="{FF2B5EF4-FFF2-40B4-BE49-F238E27FC236}">
                    <a16:creationId xmlns:a16="http://schemas.microsoft.com/office/drawing/2014/main" id="{C710BFF4-5C7D-4006-AEE7-9FFC7605A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061" y="2255820"/>
                <a:ext cx="274678" cy="47622"/>
              </a:xfrm>
              <a:custGeom>
                <a:avLst/>
                <a:gdLst>
                  <a:gd name="T0" fmla="*/ 64 w 64"/>
                  <a:gd name="T1" fmla="*/ 5 h 11"/>
                  <a:gd name="T2" fmla="*/ 58 w 64"/>
                  <a:gd name="T3" fmla="*/ 0 h 11"/>
                  <a:gd name="T4" fmla="*/ 6 w 64"/>
                  <a:gd name="T5" fmla="*/ 0 h 11"/>
                  <a:gd name="T6" fmla="*/ 0 w 64"/>
                  <a:gd name="T7" fmla="*/ 5 h 11"/>
                  <a:gd name="T8" fmla="*/ 6 w 64"/>
                  <a:gd name="T9" fmla="*/ 11 h 11"/>
                  <a:gd name="T10" fmla="*/ 58 w 64"/>
                  <a:gd name="T11" fmla="*/ 11 h 11"/>
                  <a:gd name="T12" fmla="*/ 64 w 64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64" y="5"/>
                    </a:moveTo>
                    <a:cubicBezTo>
                      <a:pt x="64" y="2"/>
                      <a:pt x="61" y="0"/>
                      <a:pt x="5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5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3" name="î$lïďé">
              <a:extLst>
                <a:ext uri="{FF2B5EF4-FFF2-40B4-BE49-F238E27FC236}">
                  <a16:creationId xmlns:a16="http://schemas.microsoft.com/office/drawing/2014/main" id="{6F154CC4-2437-49AB-94AF-28122C3DF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3024" y="3209502"/>
              <a:ext cx="314208" cy="744655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islídè">
            <a:extLst>
              <a:ext uri="{FF2B5EF4-FFF2-40B4-BE49-F238E27FC236}">
                <a16:creationId xmlns:a16="http://schemas.microsoft.com/office/drawing/2014/main" id="{E4AC71A1-D7FA-4E9B-8F1C-F17E86C59806}"/>
              </a:ext>
            </a:extLst>
          </p:cNvPr>
          <p:cNvGrpSpPr/>
          <p:nvPr/>
        </p:nvGrpSpPr>
        <p:grpSpPr>
          <a:xfrm>
            <a:off x="5195531" y="3319752"/>
            <a:ext cx="347951" cy="347951"/>
            <a:chOff x="3909161" y="2249132"/>
            <a:chExt cx="648072" cy="648073"/>
          </a:xfrm>
        </p:grpSpPr>
        <p:sp>
          <p:nvSpPr>
            <p:cNvPr id="34" name="î$lide">
              <a:extLst>
                <a:ext uri="{FF2B5EF4-FFF2-40B4-BE49-F238E27FC236}">
                  <a16:creationId xmlns:a16="http://schemas.microsoft.com/office/drawing/2014/main" id="{A52B2E4F-E8B4-4799-B085-FB3DC43E41FE}"/>
                </a:ext>
              </a:extLst>
            </p:cNvPr>
            <p:cNvSpPr/>
            <p:nvPr/>
          </p:nvSpPr>
          <p:spPr>
            <a:xfrm>
              <a:off x="3909161" y="2249132"/>
              <a:ext cx="648072" cy="648073"/>
            </a:xfrm>
            <a:prstGeom prst="ellipse">
              <a:avLst/>
            </a:prstGeom>
            <a:solidFill>
              <a:srgbClr val="4F268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5" name="íSľíḓé">
              <a:extLst>
                <a:ext uri="{FF2B5EF4-FFF2-40B4-BE49-F238E27FC236}">
                  <a16:creationId xmlns:a16="http://schemas.microsoft.com/office/drawing/2014/main" id="{03A33A19-BE92-44C2-80F3-C0EA89BF5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053" y="2390028"/>
              <a:ext cx="380293" cy="366291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íšlíḋe">
            <a:extLst>
              <a:ext uri="{FF2B5EF4-FFF2-40B4-BE49-F238E27FC236}">
                <a16:creationId xmlns:a16="http://schemas.microsoft.com/office/drawing/2014/main" id="{A1C11D33-9C0B-4DA8-886B-3DCF05C2006C}"/>
              </a:ext>
            </a:extLst>
          </p:cNvPr>
          <p:cNvGrpSpPr/>
          <p:nvPr/>
        </p:nvGrpSpPr>
        <p:grpSpPr>
          <a:xfrm>
            <a:off x="5164117" y="4263415"/>
            <a:ext cx="347951" cy="347951"/>
            <a:chOff x="4792557" y="2249137"/>
            <a:chExt cx="648072" cy="648072"/>
          </a:xfrm>
        </p:grpSpPr>
        <p:sp>
          <p:nvSpPr>
            <p:cNvPr id="30" name="ïslîde">
              <a:extLst>
                <a:ext uri="{FF2B5EF4-FFF2-40B4-BE49-F238E27FC236}">
                  <a16:creationId xmlns:a16="http://schemas.microsoft.com/office/drawing/2014/main" id="{7858970D-5593-4848-A0D4-E70D11A5FFB3}"/>
                </a:ext>
              </a:extLst>
            </p:cNvPr>
            <p:cNvSpPr/>
            <p:nvPr/>
          </p:nvSpPr>
          <p:spPr>
            <a:xfrm>
              <a:off x="4792557" y="2249137"/>
              <a:ext cx="648072" cy="6480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šľîďe">
              <a:extLst>
                <a:ext uri="{FF2B5EF4-FFF2-40B4-BE49-F238E27FC236}">
                  <a16:creationId xmlns:a16="http://schemas.microsoft.com/office/drawing/2014/main" id="{7A648ECD-F963-4340-A4E7-0348F76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447" y="2390028"/>
              <a:ext cx="380293" cy="366291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íṧ1ïḍé">
            <a:extLst>
              <a:ext uri="{FF2B5EF4-FFF2-40B4-BE49-F238E27FC236}">
                <a16:creationId xmlns:a16="http://schemas.microsoft.com/office/drawing/2014/main" id="{C6BD5B9B-75A3-4B7E-9A09-B06FC18436BC}"/>
              </a:ext>
            </a:extLst>
          </p:cNvPr>
          <p:cNvSpPr txBox="1"/>
          <p:nvPr/>
        </p:nvSpPr>
        <p:spPr>
          <a:xfrm>
            <a:off x="932428" y="3410460"/>
            <a:ext cx="1134126" cy="438581"/>
          </a:xfrm>
          <a:prstGeom prst="rect">
            <a:avLst/>
          </a:prstGeom>
          <a:noFill/>
        </p:spPr>
        <p:txBody>
          <a:bodyPr wrap="none" lIns="90000" tIns="46800" rIns="90000" bIns="4680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4F2683"/>
                </a:solidFill>
              </a:rPr>
              <a:t>姿态解算</a:t>
            </a:r>
          </a:p>
        </p:txBody>
      </p:sp>
      <p:sp>
        <p:nvSpPr>
          <p:cNvPr id="10" name="íṣḷíḍê">
            <a:extLst>
              <a:ext uri="{FF2B5EF4-FFF2-40B4-BE49-F238E27FC236}">
                <a16:creationId xmlns:a16="http://schemas.microsoft.com/office/drawing/2014/main" id="{6F39F330-279D-432F-8BC1-7ABFA069E637}"/>
              </a:ext>
            </a:extLst>
          </p:cNvPr>
          <p:cNvSpPr txBox="1"/>
          <p:nvPr/>
        </p:nvSpPr>
        <p:spPr>
          <a:xfrm>
            <a:off x="898985" y="4064941"/>
            <a:ext cx="1134126" cy="438581"/>
          </a:xfrm>
          <a:prstGeom prst="rect">
            <a:avLst/>
          </a:prstGeom>
          <a:noFill/>
        </p:spPr>
        <p:txBody>
          <a:bodyPr wrap="none" lIns="90000" tIns="46800" rIns="90000" bIns="4680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F69008"/>
                </a:solidFill>
              </a:rPr>
              <a:t>运动控制</a:t>
            </a:r>
          </a:p>
        </p:txBody>
      </p:sp>
      <p:grpSp>
        <p:nvGrpSpPr>
          <p:cNvPr id="12" name="îṡḻîḑê">
            <a:extLst>
              <a:ext uri="{FF2B5EF4-FFF2-40B4-BE49-F238E27FC236}">
                <a16:creationId xmlns:a16="http://schemas.microsoft.com/office/drawing/2014/main" id="{417350A7-D916-4E0F-B5E7-CEB40BA89A8F}"/>
              </a:ext>
            </a:extLst>
          </p:cNvPr>
          <p:cNvGrpSpPr/>
          <p:nvPr/>
        </p:nvGrpSpPr>
        <p:grpSpPr>
          <a:xfrm>
            <a:off x="5857875" y="4040370"/>
            <a:ext cx="2294708" cy="1750830"/>
            <a:chOff x="8636894" y="605141"/>
            <a:chExt cx="2578031" cy="1528894"/>
          </a:xfrm>
          <a:noFill/>
        </p:grpSpPr>
        <p:sp>
          <p:nvSpPr>
            <p:cNvPr id="26" name="ïŝḻíḓê">
              <a:extLst>
                <a:ext uri="{FF2B5EF4-FFF2-40B4-BE49-F238E27FC236}">
                  <a16:creationId xmlns:a16="http://schemas.microsoft.com/office/drawing/2014/main" id="{5342A8EE-E3AD-4731-9AF6-AC704A1C8BC5}"/>
                </a:ext>
              </a:extLst>
            </p:cNvPr>
            <p:cNvSpPr txBox="1"/>
            <p:nvPr/>
          </p:nvSpPr>
          <p:spPr>
            <a:xfrm>
              <a:off x="8636896" y="912250"/>
              <a:ext cx="2578029" cy="1221785"/>
            </a:xfrm>
            <a:prstGeom prst="rect">
              <a:avLst/>
            </a:prstGeom>
            <a:grpFill/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/>
                <a:t>线性二次型调节器</a:t>
              </a:r>
              <a:endParaRPr lang="en-US" altLang="zh-CN" sz="1400" dirty="0"/>
            </a:p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/>
                <a:t>得到最优控制规律，构成闭环最优控制</a:t>
              </a:r>
              <a:endParaRPr lang="en-US" altLang="zh-CN" sz="1400" dirty="0"/>
            </a:p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/>
                <a:t>适合多输入多输出</a:t>
              </a:r>
              <a:endParaRPr lang="en-US" altLang="zh-CN" sz="1400" dirty="0"/>
            </a:p>
          </p:txBody>
        </p:sp>
        <p:sp>
          <p:nvSpPr>
            <p:cNvPr id="27" name="iṥľiḑê">
              <a:extLst>
                <a:ext uri="{FF2B5EF4-FFF2-40B4-BE49-F238E27FC236}">
                  <a16:creationId xmlns:a16="http://schemas.microsoft.com/office/drawing/2014/main" id="{FA0774B3-705F-4527-8889-4DD5F6A574C7}"/>
                </a:ext>
              </a:extLst>
            </p:cNvPr>
            <p:cNvSpPr/>
            <p:nvPr/>
          </p:nvSpPr>
          <p:spPr>
            <a:xfrm>
              <a:off x="8636894" y="605141"/>
              <a:ext cx="2578029" cy="320993"/>
            </a:xfrm>
            <a:prstGeom prst="rect">
              <a:avLst/>
            </a:prstGeom>
            <a:grpFill/>
          </p:spPr>
          <p:txBody>
            <a:bodyPr wrap="square" lIns="90000" tIns="46800" rIns="90000" bIns="46800" anchor="b">
              <a:no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en-US" altLang="zh-CN" sz="1600" b="1" dirty="0">
                  <a:solidFill>
                    <a:schemeClr val="accent2"/>
                  </a:solidFill>
                </a:rPr>
                <a:t>LQR</a:t>
              </a:r>
              <a:r>
                <a:rPr lang="zh-CN" altLang="en-US" sz="1600" b="1" dirty="0">
                  <a:solidFill>
                    <a:schemeClr val="accent2"/>
                  </a:solidFill>
                </a:rPr>
                <a:t>控制算法</a:t>
              </a:r>
            </a:p>
          </p:txBody>
        </p:sp>
      </p:grpSp>
      <p:grpSp>
        <p:nvGrpSpPr>
          <p:cNvPr id="13" name="îş1íḑé">
            <a:extLst>
              <a:ext uri="{FF2B5EF4-FFF2-40B4-BE49-F238E27FC236}">
                <a16:creationId xmlns:a16="http://schemas.microsoft.com/office/drawing/2014/main" id="{E0AA2B80-6B20-4BAF-9825-CD07FE1EAB82}"/>
              </a:ext>
            </a:extLst>
          </p:cNvPr>
          <p:cNvGrpSpPr/>
          <p:nvPr/>
        </p:nvGrpSpPr>
        <p:grpSpPr>
          <a:xfrm>
            <a:off x="5867400" y="1925101"/>
            <a:ext cx="3048000" cy="2039069"/>
            <a:chOff x="8662573" y="1518902"/>
            <a:chExt cx="2578029" cy="1700812"/>
          </a:xfrm>
          <a:noFill/>
        </p:grpSpPr>
        <p:sp>
          <p:nvSpPr>
            <p:cNvPr id="24" name="iṩ1îďê">
              <a:extLst>
                <a:ext uri="{FF2B5EF4-FFF2-40B4-BE49-F238E27FC236}">
                  <a16:creationId xmlns:a16="http://schemas.microsoft.com/office/drawing/2014/main" id="{0B84A0B6-44AE-48B5-AA3F-F6473E7134C8}"/>
                </a:ext>
              </a:extLst>
            </p:cNvPr>
            <p:cNvSpPr txBox="1"/>
            <p:nvPr/>
          </p:nvSpPr>
          <p:spPr>
            <a:xfrm>
              <a:off x="8662573" y="1839895"/>
              <a:ext cx="1821381" cy="1379819"/>
            </a:xfrm>
            <a:prstGeom prst="rect">
              <a:avLst/>
            </a:prstGeom>
            <a:grpFill/>
          </p:spPr>
          <p:txBody>
            <a:bodyPr wrap="square" lIns="90000" tIns="46800" rIns="90000" bIns="46800" anchor="t">
              <a:normAutofit/>
            </a:bodyPr>
            <a:lstStyle/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/>
                <a:t>利用状态方程对系统进行最优估计</a:t>
              </a:r>
              <a:endParaRPr lang="en-US" altLang="zh-CN" sz="1400" dirty="0"/>
            </a:p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/>
                <a:t>对数据精度要求低，适合低成本控制方案</a:t>
              </a:r>
              <a:endParaRPr lang="en-US" altLang="zh-CN" sz="1400" dirty="0"/>
            </a:p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/>
                <a:t>数据存储量小，适合</a:t>
              </a:r>
              <a:r>
                <a:rPr lang="en-US" altLang="zh-CN" sz="1400" dirty="0"/>
                <a:t>MCU</a:t>
              </a:r>
            </a:p>
            <a:p>
              <a:pPr marL="171450" indent="-171450" defTabSz="914378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endParaRPr lang="zh-CN" altLang="en-US" sz="1100" dirty="0"/>
            </a:p>
          </p:txBody>
        </p:sp>
        <p:sp>
          <p:nvSpPr>
            <p:cNvPr id="25" name="ïṩḷíḑè">
              <a:extLst>
                <a:ext uri="{FF2B5EF4-FFF2-40B4-BE49-F238E27FC236}">
                  <a16:creationId xmlns:a16="http://schemas.microsoft.com/office/drawing/2014/main" id="{179AE167-CCB4-4E85-92D9-3D3D3628A169}"/>
                </a:ext>
              </a:extLst>
            </p:cNvPr>
            <p:cNvSpPr/>
            <p:nvPr/>
          </p:nvSpPr>
          <p:spPr>
            <a:xfrm>
              <a:off x="8662573" y="1518902"/>
              <a:ext cx="2578029" cy="320994"/>
            </a:xfrm>
            <a:prstGeom prst="rect">
              <a:avLst/>
            </a:prstGeom>
            <a:grpFill/>
          </p:spPr>
          <p:txBody>
            <a:bodyPr wrap="square" lIns="90000" tIns="46800" rIns="90000" bIns="46800" anchor="b">
              <a:no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en-US" altLang="zh-CN" sz="1600" b="1" dirty="0">
                  <a:solidFill>
                    <a:schemeClr val="accent1"/>
                  </a:solidFill>
                </a:rPr>
                <a:t>Kalman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滤波器</a:t>
              </a:r>
            </a:p>
          </p:txBody>
        </p:sp>
      </p:grpSp>
      <p:grpSp>
        <p:nvGrpSpPr>
          <p:cNvPr id="14" name="íSḻiďê">
            <a:extLst>
              <a:ext uri="{FF2B5EF4-FFF2-40B4-BE49-F238E27FC236}">
                <a16:creationId xmlns:a16="http://schemas.microsoft.com/office/drawing/2014/main" id="{51B25558-8C2A-4B99-BC63-B22DB000BD59}"/>
              </a:ext>
            </a:extLst>
          </p:cNvPr>
          <p:cNvGrpSpPr/>
          <p:nvPr/>
        </p:nvGrpSpPr>
        <p:grpSpPr>
          <a:xfrm>
            <a:off x="2260513" y="3337017"/>
            <a:ext cx="610504" cy="610504"/>
            <a:chOff x="3860648" y="2926096"/>
            <a:chExt cx="814005" cy="814005"/>
          </a:xfrm>
        </p:grpSpPr>
        <p:sp>
          <p:nvSpPr>
            <p:cNvPr id="22" name="îṥ1ïdé">
              <a:extLst>
                <a:ext uri="{FF2B5EF4-FFF2-40B4-BE49-F238E27FC236}">
                  <a16:creationId xmlns:a16="http://schemas.microsoft.com/office/drawing/2014/main" id="{8D0EA541-900D-4E09-BDAE-94F34C18C18A}"/>
                </a:ext>
              </a:extLst>
            </p:cNvPr>
            <p:cNvSpPr/>
            <p:nvPr/>
          </p:nvSpPr>
          <p:spPr>
            <a:xfrm>
              <a:off x="3860648" y="2926096"/>
              <a:ext cx="814005" cy="814005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ṧľiďé">
              <a:extLst>
                <a:ext uri="{FF2B5EF4-FFF2-40B4-BE49-F238E27FC236}">
                  <a16:creationId xmlns:a16="http://schemas.microsoft.com/office/drawing/2014/main" id="{844E7799-95A6-44AA-8621-8B2110EA6E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95088" y="3028256"/>
              <a:ext cx="545124" cy="609685"/>
            </a:xfrm>
            <a:custGeom>
              <a:avLst/>
              <a:gdLst>
                <a:gd name="T0" fmla="*/ 389 w 684"/>
                <a:gd name="T1" fmla="*/ 85 h 766"/>
                <a:gd name="T2" fmla="*/ 389 w 684"/>
                <a:gd name="T3" fmla="*/ 47 h 766"/>
                <a:gd name="T4" fmla="*/ 342 w 684"/>
                <a:gd name="T5" fmla="*/ 0 h 766"/>
                <a:gd name="T6" fmla="*/ 295 w 684"/>
                <a:gd name="T7" fmla="*/ 47 h 766"/>
                <a:gd name="T8" fmla="*/ 295 w 684"/>
                <a:gd name="T9" fmla="*/ 85 h 766"/>
                <a:gd name="T10" fmla="*/ 0 w 684"/>
                <a:gd name="T11" fmla="*/ 424 h 766"/>
                <a:gd name="T12" fmla="*/ 342 w 684"/>
                <a:gd name="T13" fmla="*/ 766 h 766"/>
                <a:gd name="T14" fmla="*/ 684 w 684"/>
                <a:gd name="T15" fmla="*/ 424 h 766"/>
                <a:gd name="T16" fmla="*/ 389 w 684"/>
                <a:gd name="T17" fmla="*/ 85 h 766"/>
                <a:gd name="T18" fmla="*/ 342 w 684"/>
                <a:gd name="T19" fmla="*/ 679 h 766"/>
                <a:gd name="T20" fmla="*/ 86 w 684"/>
                <a:gd name="T21" fmla="*/ 424 h 766"/>
                <a:gd name="T22" fmla="*/ 295 w 684"/>
                <a:gd name="T23" fmla="*/ 172 h 766"/>
                <a:gd name="T24" fmla="*/ 295 w 684"/>
                <a:gd name="T25" fmla="*/ 441 h 766"/>
                <a:gd name="T26" fmla="*/ 342 w 684"/>
                <a:gd name="T27" fmla="*/ 488 h 766"/>
                <a:gd name="T28" fmla="*/ 389 w 684"/>
                <a:gd name="T29" fmla="*/ 441 h 766"/>
                <a:gd name="T30" fmla="*/ 389 w 684"/>
                <a:gd name="T31" fmla="*/ 172 h 766"/>
                <a:gd name="T32" fmla="*/ 597 w 684"/>
                <a:gd name="T33" fmla="*/ 424 h 766"/>
                <a:gd name="T34" fmla="*/ 342 w 684"/>
                <a:gd name="T35" fmla="*/ 679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4" h="766">
                  <a:moveTo>
                    <a:pt x="389" y="85"/>
                  </a:moveTo>
                  <a:lnTo>
                    <a:pt x="389" y="47"/>
                  </a:lnTo>
                  <a:cubicBezTo>
                    <a:pt x="389" y="21"/>
                    <a:pt x="368" y="0"/>
                    <a:pt x="342" y="0"/>
                  </a:cubicBezTo>
                  <a:cubicBezTo>
                    <a:pt x="316" y="0"/>
                    <a:pt x="295" y="21"/>
                    <a:pt x="295" y="47"/>
                  </a:cubicBezTo>
                  <a:lnTo>
                    <a:pt x="295" y="85"/>
                  </a:lnTo>
                  <a:cubicBezTo>
                    <a:pt x="128" y="107"/>
                    <a:pt x="0" y="250"/>
                    <a:pt x="0" y="424"/>
                  </a:cubicBezTo>
                  <a:cubicBezTo>
                    <a:pt x="0" y="613"/>
                    <a:pt x="153" y="766"/>
                    <a:pt x="342" y="766"/>
                  </a:cubicBezTo>
                  <a:cubicBezTo>
                    <a:pt x="531" y="766"/>
                    <a:pt x="684" y="613"/>
                    <a:pt x="684" y="424"/>
                  </a:cubicBezTo>
                  <a:cubicBezTo>
                    <a:pt x="684" y="250"/>
                    <a:pt x="555" y="107"/>
                    <a:pt x="389" y="85"/>
                  </a:cubicBezTo>
                  <a:close/>
                  <a:moveTo>
                    <a:pt x="342" y="679"/>
                  </a:moveTo>
                  <a:cubicBezTo>
                    <a:pt x="201" y="679"/>
                    <a:pt x="86" y="565"/>
                    <a:pt x="86" y="424"/>
                  </a:cubicBezTo>
                  <a:cubicBezTo>
                    <a:pt x="86" y="298"/>
                    <a:pt x="176" y="194"/>
                    <a:pt x="295" y="172"/>
                  </a:cubicBezTo>
                  <a:lnTo>
                    <a:pt x="295" y="441"/>
                  </a:lnTo>
                  <a:cubicBezTo>
                    <a:pt x="295" y="467"/>
                    <a:pt x="316" y="488"/>
                    <a:pt x="342" y="488"/>
                  </a:cubicBezTo>
                  <a:cubicBezTo>
                    <a:pt x="368" y="488"/>
                    <a:pt x="389" y="467"/>
                    <a:pt x="389" y="441"/>
                  </a:cubicBezTo>
                  <a:lnTo>
                    <a:pt x="389" y="172"/>
                  </a:lnTo>
                  <a:cubicBezTo>
                    <a:pt x="507" y="194"/>
                    <a:pt x="597" y="298"/>
                    <a:pt x="597" y="424"/>
                  </a:cubicBezTo>
                  <a:cubicBezTo>
                    <a:pt x="597" y="565"/>
                    <a:pt x="483" y="679"/>
                    <a:pt x="342" y="6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5" name="í$1íḍê">
            <a:extLst>
              <a:ext uri="{FF2B5EF4-FFF2-40B4-BE49-F238E27FC236}">
                <a16:creationId xmlns:a16="http://schemas.microsoft.com/office/drawing/2014/main" id="{91BE0850-506D-4742-BF7D-5C55A43EC452}"/>
              </a:ext>
            </a:extLst>
          </p:cNvPr>
          <p:cNvGrpSpPr/>
          <p:nvPr/>
        </p:nvGrpSpPr>
        <p:grpSpPr>
          <a:xfrm>
            <a:off x="2260513" y="4020655"/>
            <a:ext cx="610504" cy="610504"/>
            <a:chOff x="3860648" y="3841262"/>
            <a:chExt cx="814005" cy="814005"/>
          </a:xfrm>
        </p:grpSpPr>
        <p:sp>
          <p:nvSpPr>
            <p:cNvPr id="20" name="îsḻïḋê">
              <a:extLst>
                <a:ext uri="{FF2B5EF4-FFF2-40B4-BE49-F238E27FC236}">
                  <a16:creationId xmlns:a16="http://schemas.microsoft.com/office/drawing/2014/main" id="{E62F5EB6-13C9-424A-B25D-03FB31E3601F}"/>
                </a:ext>
              </a:extLst>
            </p:cNvPr>
            <p:cNvSpPr/>
            <p:nvPr/>
          </p:nvSpPr>
          <p:spPr>
            <a:xfrm>
              <a:off x="3860648" y="3841262"/>
              <a:ext cx="814005" cy="814005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Slîďè">
              <a:extLst>
                <a:ext uri="{FF2B5EF4-FFF2-40B4-BE49-F238E27FC236}">
                  <a16:creationId xmlns:a16="http://schemas.microsoft.com/office/drawing/2014/main" id="{69B052AB-32B3-47D0-B867-3E34E2AB92E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95088" y="3943422"/>
              <a:ext cx="545124" cy="609685"/>
            </a:xfrm>
            <a:custGeom>
              <a:avLst/>
              <a:gdLst>
                <a:gd name="T0" fmla="*/ 389 w 684"/>
                <a:gd name="T1" fmla="*/ 85 h 766"/>
                <a:gd name="T2" fmla="*/ 389 w 684"/>
                <a:gd name="T3" fmla="*/ 47 h 766"/>
                <a:gd name="T4" fmla="*/ 342 w 684"/>
                <a:gd name="T5" fmla="*/ 0 h 766"/>
                <a:gd name="T6" fmla="*/ 295 w 684"/>
                <a:gd name="T7" fmla="*/ 47 h 766"/>
                <a:gd name="T8" fmla="*/ 295 w 684"/>
                <a:gd name="T9" fmla="*/ 85 h 766"/>
                <a:gd name="T10" fmla="*/ 0 w 684"/>
                <a:gd name="T11" fmla="*/ 424 h 766"/>
                <a:gd name="T12" fmla="*/ 342 w 684"/>
                <a:gd name="T13" fmla="*/ 766 h 766"/>
                <a:gd name="T14" fmla="*/ 684 w 684"/>
                <a:gd name="T15" fmla="*/ 424 h 766"/>
                <a:gd name="T16" fmla="*/ 389 w 684"/>
                <a:gd name="T17" fmla="*/ 85 h 766"/>
                <a:gd name="T18" fmla="*/ 342 w 684"/>
                <a:gd name="T19" fmla="*/ 679 h 766"/>
                <a:gd name="T20" fmla="*/ 86 w 684"/>
                <a:gd name="T21" fmla="*/ 424 h 766"/>
                <a:gd name="T22" fmla="*/ 295 w 684"/>
                <a:gd name="T23" fmla="*/ 172 h 766"/>
                <a:gd name="T24" fmla="*/ 295 w 684"/>
                <a:gd name="T25" fmla="*/ 441 h 766"/>
                <a:gd name="T26" fmla="*/ 342 w 684"/>
                <a:gd name="T27" fmla="*/ 488 h 766"/>
                <a:gd name="T28" fmla="*/ 389 w 684"/>
                <a:gd name="T29" fmla="*/ 441 h 766"/>
                <a:gd name="T30" fmla="*/ 389 w 684"/>
                <a:gd name="T31" fmla="*/ 172 h 766"/>
                <a:gd name="T32" fmla="*/ 597 w 684"/>
                <a:gd name="T33" fmla="*/ 424 h 766"/>
                <a:gd name="T34" fmla="*/ 342 w 684"/>
                <a:gd name="T35" fmla="*/ 679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4" h="766">
                  <a:moveTo>
                    <a:pt x="389" y="85"/>
                  </a:moveTo>
                  <a:lnTo>
                    <a:pt x="389" y="47"/>
                  </a:lnTo>
                  <a:cubicBezTo>
                    <a:pt x="389" y="21"/>
                    <a:pt x="368" y="0"/>
                    <a:pt x="342" y="0"/>
                  </a:cubicBezTo>
                  <a:cubicBezTo>
                    <a:pt x="316" y="0"/>
                    <a:pt x="295" y="21"/>
                    <a:pt x="295" y="47"/>
                  </a:cubicBezTo>
                  <a:lnTo>
                    <a:pt x="295" y="85"/>
                  </a:lnTo>
                  <a:cubicBezTo>
                    <a:pt x="128" y="107"/>
                    <a:pt x="0" y="250"/>
                    <a:pt x="0" y="424"/>
                  </a:cubicBezTo>
                  <a:cubicBezTo>
                    <a:pt x="0" y="613"/>
                    <a:pt x="153" y="766"/>
                    <a:pt x="342" y="766"/>
                  </a:cubicBezTo>
                  <a:cubicBezTo>
                    <a:pt x="531" y="766"/>
                    <a:pt x="684" y="613"/>
                    <a:pt x="684" y="424"/>
                  </a:cubicBezTo>
                  <a:cubicBezTo>
                    <a:pt x="684" y="250"/>
                    <a:pt x="555" y="107"/>
                    <a:pt x="389" y="85"/>
                  </a:cubicBezTo>
                  <a:close/>
                  <a:moveTo>
                    <a:pt x="342" y="679"/>
                  </a:moveTo>
                  <a:cubicBezTo>
                    <a:pt x="201" y="679"/>
                    <a:pt x="86" y="565"/>
                    <a:pt x="86" y="424"/>
                  </a:cubicBezTo>
                  <a:cubicBezTo>
                    <a:pt x="86" y="298"/>
                    <a:pt x="176" y="194"/>
                    <a:pt x="295" y="172"/>
                  </a:cubicBezTo>
                  <a:lnTo>
                    <a:pt x="295" y="441"/>
                  </a:lnTo>
                  <a:cubicBezTo>
                    <a:pt x="295" y="467"/>
                    <a:pt x="316" y="488"/>
                    <a:pt x="342" y="488"/>
                  </a:cubicBezTo>
                  <a:cubicBezTo>
                    <a:pt x="368" y="488"/>
                    <a:pt x="389" y="467"/>
                    <a:pt x="389" y="441"/>
                  </a:cubicBezTo>
                  <a:lnTo>
                    <a:pt x="389" y="172"/>
                  </a:lnTo>
                  <a:cubicBezTo>
                    <a:pt x="507" y="194"/>
                    <a:pt x="597" y="298"/>
                    <a:pt x="597" y="424"/>
                  </a:cubicBezTo>
                  <a:cubicBezTo>
                    <a:pt x="597" y="565"/>
                    <a:pt x="483" y="679"/>
                    <a:pt x="342" y="6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grpSp>
        <p:nvGrpSpPr>
          <p:cNvPr id="16" name="íṣļíde">
            <a:extLst>
              <a:ext uri="{FF2B5EF4-FFF2-40B4-BE49-F238E27FC236}">
                <a16:creationId xmlns:a16="http://schemas.microsoft.com/office/drawing/2014/main" id="{FAD80AC3-9CD6-410D-A597-69A265309D99}"/>
              </a:ext>
            </a:extLst>
          </p:cNvPr>
          <p:cNvGrpSpPr/>
          <p:nvPr/>
        </p:nvGrpSpPr>
        <p:grpSpPr>
          <a:xfrm>
            <a:off x="811387" y="914400"/>
            <a:ext cx="4215002" cy="741320"/>
            <a:chOff x="688718" y="4909483"/>
            <a:chExt cx="7364610" cy="905588"/>
          </a:xfrm>
        </p:grpSpPr>
        <p:sp>
          <p:nvSpPr>
            <p:cNvPr id="18" name="iṥlîḓe">
              <a:extLst>
                <a:ext uri="{FF2B5EF4-FFF2-40B4-BE49-F238E27FC236}">
                  <a16:creationId xmlns:a16="http://schemas.microsoft.com/office/drawing/2014/main" id="{E2A4476F-AFE7-4A1F-BD38-5690D838298C}"/>
                </a:ext>
              </a:extLst>
            </p:cNvPr>
            <p:cNvSpPr/>
            <p:nvPr/>
          </p:nvSpPr>
          <p:spPr>
            <a:xfrm>
              <a:off x="688718" y="4909483"/>
              <a:ext cx="5104263" cy="697902"/>
            </a:xfrm>
            <a:prstGeom prst="rect">
              <a:avLst/>
            </a:prstGeom>
          </p:spPr>
          <p:txBody>
            <a:bodyPr wrap="square" lIns="90000" tIns="46800" rIns="90000" bIns="4680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b="1" dirty="0"/>
                <a:t>算法介绍</a:t>
              </a:r>
            </a:p>
          </p:txBody>
        </p:sp>
        <p:sp>
          <p:nvSpPr>
            <p:cNvPr id="19" name="ïśľïďé">
              <a:extLst>
                <a:ext uri="{FF2B5EF4-FFF2-40B4-BE49-F238E27FC236}">
                  <a16:creationId xmlns:a16="http://schemas.microsoft.com/office/drawing/2014/main" id="{1DD4F403-B2FC-4149-8D8E-AC8AA6B4570B}"/>
                </a:ext>
              </a:extLst>
            </p:cNvPr>
            <p:cNvSpPr/>
            <p:nvPr/>
          </p:nvSpPr>
          <p:spPr>
            <a:xfrm>
              <a:off x="2949065" y="5042259"/>
              <a:ext cx="5104263" cy="772812"/>
            </a:xfrm>
            <a:prstGeom prst="rect">
              <a:avLst/>
            </a:prstGeom>
          </p:spPr>
          <p:txBody>
            <a:bodyPr wrap="square" lIns="90000" tIns="46800" rIns="90000" bIns="46800" anchor="ctr">
              <a:normAutofit lnSpcReduction="10000"/>
            </a:bodyPr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/>
                <a:t>姿态解算</a:t>
              </a:r>
              <a:r>
                <a:rPr lang="en-US" altLang="zh-CN" sz="1600" dirty="0"/>
                <a:t>——Kalman</a:t>
              </a:r>
              <a:r>
                <a:rPr lang="zh-CN" altLang="en-US" sz="1600" dirty="0"/>
                <a:t>滤波器</a:t>
              </a:r>
              <a:endParaRPr lang="en-US" altLang="zh-CN" sz="1600" dirty="0"/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600" dirty="0"/>
                <a:t>运动控制</a:t>
              </a:r>
              <a:r>
                <a:rPr lang="en-US" altLang="zh-CN" sz="1600" dirty="0"/>
                <a:t>——LQR</a:t>
              </a:r>
              <a:r>
                <a:rPr lang="zh-CN" altLang="en-US" sz="1600" dirty="0"/>
                <a:t>算法</a:t>
              </a:r>
            </a:p>
          </p:txBody>
        </p:sp>
      </p:grpSp>
      <p:sp>
        <p:nvSpPr>
          <p:cNvPr id="55" name="writing-letter_103606">
            <a:extLst>
              <a:ext uri="{FF2B5EF4-FFF2-40B4-BE49-F238E27FC236}">
                <a16:creationId xmlns:a16="http://schemas.microsoft.com/office/drawing/2014/main" id="{BA183579-D342-49CA-9E1A-8B543066FD4A}"/>
              </a:ext>
            </a:extLst>
          </p:cNvPr>
          <p:cNvSpPr>
            <a:spLocks noChangeAspect="1"/>
          </p:cNvSpPr>
          <p:nvPr/>
        </p:nvSpPr>
        <p:spPr bwMode="auto">
          <a:xfrm>
            <a:off x="624934" y="1093145"/>
            <a:ext cx="252330" cy="266507"/>
          </a:xfrm>
          <a:custGeom>
            <a:avLst/>
            <a:gdLst>
              <a:gd name="connsiteX0" fmla="*/ 96184 w 575249"/>
              <a:gd name="connsiteY0" fmla="*/ 306085 h 607568"/>
              <a:gd name="connsiteX1" fmla="*/ 79590 w 575249"/>
              <a:gd name="connsiteY1" fmla="*/ 322655 h 607568"/>
              <a:gd name="connsiteX2" fmla="*/ 96184 w 575249"/>
              <a:gd name="connsiteY2" fmla="*/ 339225 h 607568"/>
              <a:gd name="connsiteX3" fmla="*/ 209422 w 575249"/>
              <a:gd name="connsiteY3" fmla="*/ 339225 h 607568"/>
              <a:gd name="connsiteX4" fmla="*/ 226016 w 575249"/>
              <a:gd name="connsiteY4" fmla="*/ 322655 h 607568"/>
              <a:gd name="connsiteX5" fmla="*/ 209422 w 575249"/>
              <a:gd name="connsiteY5" fmla="*/ 306085 h 607568"/>
              <a:gd name="connsiteX6" fmla="*/ 96184 w 575249"/>
              <a:gd name="connsiteY6" fmla="*/ 192857 h 607568"/>
              <a:gd name="connsiteX7" fmla="*/ 79590 w 575249"/>
              <a:gd name="connsiteY7" fmla="*/ 209427 h 607568"/>
              <a:gd name="connsiteX8" fmla="*/ 96184 w 575249"/>
              <a:gd name="connsiteY8" fmla="*/ 225843 h 607568"/>
              <a:gd name="connsiteX9" fmla="*/ 335875 w 575249"/>
              <a:gd name="connsiteY9" fmla="*/ 225843 h 607568"/>
              <a:gd name="connsiteX10" fmla="*/ 352315 w 575249"/>
              <a:gd name="connsiteY10" fmla="*/ 209427 h 607568"/>
              <a:gd name="connsiteX11" fmla="*/ 335875 w 575249"/>
              <a:gd name="connsiteY11" fmla="*/ 192857 h 607568"/>
              <a:gd name="connsiteX12" fmla="*/ 96184 w 575249"/>
              <a:gd name="connsiteY12" fmla="*/ 117371 h 607568"/>
              <a:gd name="connsiteX13" fmla="*/ 79590 w 575249"/>
              <a:gd name="connsiteY13" fmla="*/ 133941 h 607568"/>
              <a:gd name="connsiteX14" fmla="*/ 96184 w 575249"/>
              <a:gd name="connsiteY14" fmla="*/ 150358 h 607568"/>
              <a:gd name="connsiteX15" fmla="*/ 209422 w 575249"/>
              <a:gd name="connsiteY15" fmla="*/ 150358 h 607568"/>
              <a:gd name="connsiteX16" fmla="*/ 226016 w 575249"/>
              <a:gd name="connsiteY16" fmla="*/ 133941 h 607568"/>
              <a:gd name="connsiteX17" fmla="*/ 209422 w 575249"/>
              <a:gd name="connsiteY17" fmla="*/ 117371 h 607568"/>
              <a:gd name="connsiteX18" fmla="*/ 555428 w 575249"/>
              <a:gd name="connsiteY18" fmla="*/ 65485 h 607568"/>
              <a:gd name="connsiteX19" fmla="*/ 561882 w 575249"/>
              <a:gd name="connsiteY19" fmla="*/ 66559 h 607568"/>
              <a:gd name="connsiteX20" fmla="*/ 575249 w 575249"/>
              <a:gd name="connsiteY20" fmla="*/ 85430 h 607568"/>
              <a:gd name="connsiteX21" fmla="*/ 575249 w 575249"/>
              <a:gd name="connsiteY21" fmla="*/ 194819 h 607568"/>
              <a:gd name="connsiteX22" fmla="*/ 570947 w 575249"/>
              <a:gd name="connsiteY22" fmla="*/ 207399 h 607568"/>
              <a:gd name="connsiteX23" fmla="*/ 424980 w 575249"/>
              <a:gd name="connsiteY23" fmla="*/ 389817 h 607568"/>
              <a:gd name="connsiteX24" fmla="*/ 409307 w 575249"/>
              <a:gd name="connsiteY24" fmla="*/ 397181 h 607568"/>
              <a:gd name="connsiteX25" fmla="*/ 338014 w 575249"/>
              <a:gd name="connsiteY25" fmla="*/ 397181 h 607568"/>
              <a:gd name="connsiteX26" fmla="*/ 315581 w 575249"/>
              <a:gd name="connsiteY26" fmla="*/ 426024 h 607568"/>
              <a:gd name="connsiteX27" fmla="*/ 299755 w 575249"/>
              <a:gd name="connsiteY27" fmla="*/ 433695 h 607568"/>
              <a:gd name="connsiteX28" fmla="*/ 287617 w 575249"/>
              <a:gd name="connsiteY28" fmla="*/ 429553 h 607568"/>
              <a:gd name="connsiteX29" fmla="*/ 284083 w 575249"/>
              <a:gd name="connsiteY29" fmla="*/ 401630 h 607568"/>
              <a:gd name="connsiteX30" fmla="*/ 539602 w 575249"/>
              <a:gd name="connsiteY30" fmla="*/ 73156 h 607568"/>
              <a:gd name="connsiteX31" fmla="*/ 555428 w 575249"/>
              <a:gd name="connsiteY31" fmla="*/ 65485 h 607568"/>
              <a:gd name="connsiteX32" fmla="*/ 20589 w 575249"/>
              <a:gd name="connsiteY32" fmla="*/ 0 h 607568"/>
              <a:gd name="connsiteX33" fmla="*/ 474004 w 575249"/>
              <a:gd name="connsiteY33" fmla="*/ 0 h 607568"/>
              <a:gd name="connsiteX34" fmla="*/ 494593 w 575249"/>
              <a:gd name="connsiteY34" fmla="*/ 20559 h 607568"/>
              <a:gd name="connsiteX35" fmla="*/ 494593 w 575249"/>
              <a:gd name="connsiteY35" fmla="*/ 77173 h 607568"/>
              <a:gd name="connsiteX36" fmla="*/ 257975 w 575249"/>
              <a:gd name="connsiteY36" fmla="*/ 381418 h 607568"/>
              <a:gd name="connsiteX37" fmla="*/ 247220 w 575249"/>
              <a:gd name="connsiteY37" fmla="*/ 420388 h 607568"/>
              <a:gd name="connsiteX38" fmla="*/ 267347 w 575249"/>
              <a:gd name="connsiteY38" fmla="*/ 455676 h 607568"/>
              <a:gd name="connsiteX39" fmla="*/ 299767 w 575249"/>
              <a:gd name="connsiteY39" fmla="*/ 466723 h 607568"/>
              <a:gd name="connsiteX40" fmla="*/ 341713 w 575249"/>
              <a:gd name="connsiteY40" fmla="*/ 446317 h 607568"/>
              <a:gd name="connsiteX41" fmla="*/ 354159 w 575249"/>
              <a:gd name="connsiteY41" fmla="*/ 430361 h 607568"/>
              <a:gd name="connsiteX42" fmla="*/ 409318 w 575249"/>
              <a:gd name="connsiteY42" fmla="*/ 430361 h 607568"/>
              <a:gd name="connsiteX43" fmla="*/ 450803 w 575249"/>
              <a:gd name="connsiteY43" fmla="*/ 410415 h 607568"/>
              <a:gd name="connsiteX44" fmla="*/ 494593 w 575249"/>
              <a:gd name="connsiteY44" fmla="*/ 355642 h 607568"/>
              <a:gd name="connsiteX45" fmla="*/ 494593 w 575249"/>
              <a:gd name="connsiteY45" fmla="*/ 587009 h 607568"/>
              <a:gd name="connsiteX46" fmla="*/ 474004 w 575249"/>
              <a:gd name="connsiteY46" fmla="*/ 607568 h 607568"/>
              <a:gd name="connsiteX47" fmla="*/ 20589 w 575249"/>
              <a:gd name="connsiteY47" fmla="*/ 607568 h 607568"/>
              <a:gd name="connsiteX48" fmla="*/ 0 w 575249"/>
              <a:gd name="connsiteY48" fmla="*/ 587009 h 607568"/>
              <a:gd name="connsiteX49" fmla="*/ 0 w 575249"/>
              <a:gd name="connsiteY49" fmla="*/ 20559 h 607568"/>
              <a:gd name="connsiteX50" fmla="*/ 20589 w 575249"/>
              <a:gd name="connsiteY50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75249" h="607568">
                <a:moveTo>
                  <a:pt x="96184" y="306085"/>
                </a:moveTo>
                <a:cubicBezTo>
                  <a:pt x="86965" y="306085"/>
                  <a:pt x="79590" y="313603"/>
                  <a:pt x="79590" y="322655"/>
                </a:cubicBezTo>
                <a:cubicBezTo>
                  <a:pt x="79590" y="331708"/>
                  <a:pt x="86965" y="339225"/>
                  <a:pt x="96184" y="339225"/>
                </a:cubicBezTo>
                <a:lnTo>
                  <a:pt x="209422" y="339225"/>
                </a:lnTo>
                <a:cubicBezTo>
                  <a:pt x="218641" y="339225"/>
                  <a:pt x="226016" y="331708"/>
                  <a:pt x="226016" y="322655"/>
                </a:cubicBezTo>
                <a:cubicBezTo>
                  <a:pt x="226016" y="313603"/>
                  <a:pt x="218641" y="306085"/>
                  <a:pt x="209422" y="306085"/>
                </a:cubicBezTo>
                <a:close/>
                <a:moveTo>
                  <a:pt x="96184" y="192857"/>
                </a:moveTo>
                <a:cubicBezTo>
                  <a:pt x="86965" y="192857"/>
                  <a:pt x="79590" y="200221"/>
                  <a:pt x="79590" y="209427"/>
                </a:cubicBezTo>
                <a:cubicBezTo>
                  <a:pt x="79590" y="218479"/>
                  <a:pt x="86965" y="225843"/>
                  <a:pt x="96184" y="225843"/>
                </a:cubicBezTo>
                <a:lnTo>
                  <a:pt x="335875" y="225843"/>
                </a:lnTo>
                <a:cubicBezTo>
                  <a:pt x="344940" y="225843"/>
                  <a:pt x="352315" y="218479"/>
                  <a:pt x="352315" y="209427"/>
                </a:cubicBezTo>
                <a:cubicBezTo>
                  <a:pt x="352315" y="200221"/>
                  <a:pt x="344940" y="192857"/>
                  <a:pt x="335875" y="192857"/>
                </a:cubicBezTo>
                <a:close/>
                <a:moveTo>
                  <a:pt x="96184" y="117371"/>
                </a:moveTo>
                <a:cubicBezTo>
                  <a:pt x="86965" y="117371"/>
                  <a:pt x="79590" y="124736"/>
                  <a:pt x="79590" y="133941"/>
                </a:cubicBezTo>
                <a:cubicBezTo>
                  <a:pt x="79590" y="142993"/>
                  <a:pt x="86965" y="150358"/>
                  <a:pt x="96184" y="150358"/>
                </a:cubicBezTo>
                <a:lnTo>
                  <a:pt x="209422" y="150358"/>
                </a:lnTo>
                <a:cubicBezTo>
                  <a:pt x="218641" y="150358"/>
                  <a:pt x="226016" y="142993"/>
                  <a:pt x="226016" y="133941"/>
                </a:cubicBezTo>
                <a:cubicBezTo>
                  <a:pt x="226016" y="124736"/>
                  <a:pt x="218641" y="117371"/>
                  <a:pt x="209422" y="117371"/>
                </a:cubicBezTo>
                <a:close/>
                <a:moveTo>
                  <a:pt x="555428" y="65485"/>
                </a:moveTo>
                <a:cubicBezTo>
                  <a:pt x="557579" y="65485"/>
                  <a:pt x="559730" y="65792"/>
                  <a:pt x="561882" y="66559"/>
                </a:cubicBezTo>
                <a:cubicBezTo>
                  <a:pt x="569871" y="69321"/>
                  <a:pt x="575249" y="76838"/>
                  <a:pt x="575249" y="85430"/>
                </a:cubicBezTo>
                <a:lnTo>
                  <a:pt x="575249" y="194819"/>
                </a:lnTo>
                <a:cubicBezTo>
                  <a:pt x="575249" y="199421"/>
                  <a:pt x="573713" y="203871"/>
                  <a:pt x="570947" y="207399"/>
                </a:cubicBezTo>
                <a:lnTo>
                  <a:pt x="424980" y="389817"/>
                </a:lnTo>
                <a:cubicBezTo>
                  <a:pt x="421138" y="394419"/>
                  <a:pt x="415453" y="397181"/>
                  <a:pt x="409307" y="397181"/>
                </a:cubicBezTo>
                <a:lnTo>
                  <a:pt x="338014" y="397181"/>
                </a:lnTo>
                <a:lnTo>
                  <a:pt x="315581" y="426024"/>
                </a:lnTo>
                <a:cubicBezTo>
                  <a:pt x="311586" y="431087"/>
                  <a:pt x="305747" y="433695"/>
                  <a:pt x="299755" y="433695"/>
                </a:cubicBezTo>
                <a:cubicBezTo>
                  <a:pt x="295453" y="433695"/>
                  <a:pt x="291151" y="432314"/>
                  <a:pt x="287617" y="429553"/>
                </a:cubicBezTo>
                <a:cubicBezTo>
                  <a:pt x="278859" y="422802"/>
                  <a:pt x="277322" y="410222"/>
                  <a:pt x="284083" y="401630"/>
                </a:cubicBezTo>
                <a:lnTo>
                  <a:pt x="539602" y="73156"/>
                </a:lnTo>
                <a:cubicBezTo>
                  <a:pt x="543444" y="68247"/>
                  <a:pt x="549282" y="65485"/>
                  <a:pt x="555428" y="65485"/>
                </a:cubicBezTo>
                <a:close/>
                <a:moveTo>
                  <a:pt x="20589" y="0"/>
                </a:moveTo>
                <a:lnTo>
                  <a:pt x="474004" y="0"/>
                </a:lnTo>
                <a:cubicBezTo>
                  <a:pt x="485374" y="0"/>
                  <a:pt x="494593" y="9206"/>
                  <a:pt x="494593" y="20559"/>
                </a:cubicBezTo>
                <a:lnTo>
                  <a:pt x="494593" y="77173"/>
                </a:lnTo>
                <a:lnTo>
                  <a:pt x="257975" y="381418"/>
                </a:lnTo>
                <a:cubicBezTo>
                  <a:pt x="249217" y="392464"/>
                  <a:pt x="245529" y="406426"/>
                  <a:pt x="247220" y="420388"/>
                </a:cubicBezTo>
                <a:cubicBezTo>
                  <a:pt x="248910" y="434503"/>
                  <a:pt x="256131" y="446931"/>
                  <a:pt x="267347" y="455676"/>
                </a:cubicBezTo>
                <a:cubicBezTo>
                  <a:pt x="276566" y="462887"/>
                  <a:pt x="288090" y="466723"/>
                  <a:pt x="299767" y="466723"/>
                </a:cubicBezTo>
                <a:cubicBezTo>
                  <a:pt x="316361" y="466723"/>
                  <a:pt x="331573" y="459358"/>
                  <a:pt x="341713" y="446317"/>
                </a:cubicBezTo>
                <a:lnTo>
                  <a:pt x="354159" y="430361"/>
                </a:lnTo>
                <a:lnTo>
                  <a:pt x="409318" y="430361"/>
                </a:lnTo>
                <a:cubicBezTo>
                  <a:pt x="425605" y="430361"/>
                  <a:pt x="440663" y="422996"/>
                  <a:pt x="450803" y="410415"/>
                </a:cubicBezTo>
                <a:lnTo>
                  <a:pt x="494593" y="355642"/>
                </a:lnTo>
                <a:lnTo>
                  <a:pt x="494593" y="587009"/>
                </a:lnTo>
                <a:cubicBezTo>
                  <a:pt x="494593" y="598362"/>
                  <a:pt x="485374" y="607568"/>
                  <a:pt x="474004" y="607568"/>
                </a:cubicBezTo>
                <a:lnTo>
                  <a:pt x="20589" y="607568"/>
                </a:lnTo>
                <a:cubicBezTo>
                  <a:pt x="9219" y="607568"/>
                  <a:pt x="0" y="598362"/>
                  <a:pt x="0" y="587009"/>
                </a:cubicBezTo>
                <a:lnTo>
                  <a:pt x="0" y="20559"/>
                </a:lnTo>
                <a:cubicBezTo>
                  <a:pt x="0" y="9206"/>
                  <a:pt x="9219" y="0"/>
                  <a:pt x="20589" y="0"/>
                </a:cubicBezTo>
                <a:close/>
              </a:path>
            </a:pathLst>
          </a:custGeom>
          <a:solidFill>
            <a:srgbClr val="46AA4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3978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5FA86C0-4F0D-4A65-83EF-7FCCBBC35CFF}"/>
              </a:ext>
            </a:extLst>
          </p:cNvPr>
          <p:cNvGrpSpPr/>
          <p:nvPr/>
        </p:nvGrpSpPr>
        <p:grpSpPr>
          <a:xfrm>
            <a:off x="1210669" y="2075888"/>
            <a:ext cx="6722662" cy="2728235"/>
            <a:chOff x="1210669" y="2286000"/>
            <a:chExt cx="6722662" cy="2728235"/>
          </a:xfrm>
        </p:grpSpPr>
        <p:grpSp>
          <p:nvGrpSpPr>
            <p:cNvPr id="27" name="be6279f8-19ec-43d6-b565-5fce9f5fc2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1210669" y="2286000"/>
              <a:ext cx="6722662" cy="2728235"/>
              <a:chOff x="1598097" y="1624852"/>
              <a:chExt cx="8963550" cy="3637645"/>
            </a:xfrm>
          </p:grpSpPr>
          <p:grpSp>
            <p:nvGrpSpPr>
              <p:cNvPr id="28" name="íṧḷïďé"/>
              <p:cNvGrpSpPr/>
              <p:nvPr/>
            </p:nvGrpSpPr>
            <p:grpSpPr>
              <a:xfrm>
                <a:off x="4180436" y="1624852"/>
                <a:ext cx="3831129" cy="3608296"/>
                <a:chOff x="4180436" y="1624852"/>
                <a:chExt cx="3831129" cy="3608296"/>
              </a:xfrm>
            </p:grpSpPr>
            <p:sp>
              <p:nvSpPr>
                <p:cNvPr id="43" name="ïsḻîďé"/>
                <p:cNvSpPr/>
                <p:nvPr/>
              </p:nvSpPr>
              <p:spPr>
                <a:xfrm>
                  <a:off x="4180436" y="1624852"/>
                  <a:ext cx="1674771" cy="1674771"/>
                </a:xfrm>
                <a:prstGeom prst="roundRect">
                  <a:avLst>
                    <a:gd name="adj" fmla="val 6631"/>
                  </a:avLst>
                </a:prstGeom>
                <a:noFill/>
                <a:ln w="12700" cap="flat" cmpd="sng" algn="ctr">
                  <a:solidFill>
                    <a:schemeClr val="accent1">
                      <a:lumMod val="100000"/>
                    </a:schemeClr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44" name="isḻidé"/>
                <p:cNvSpPr/>
                <p:nvPr/>
              </p:nvSpPr>
              <p:spPr>
                <a:xfrm>
                  <a:off x="6427776" y="1720615"/>
                  <a:ext cx="1483243" cy="1483242"/>
                </a:xfrm>
                <a:prstGeom prst="roundRect">
                  <a:avLst>
                    <a:gd name="adj" fmla="val 6631"/>
                  </a:avLst>
                </a:prstGeom>
                <a:solidFill>
                  <a:schemeClr val="accent2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4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í$1îḓê"/>
                <p:cNvSpPr/>
                <p:nvPr/>
              </p:nvSpPr>
              <p:spPr>
                <a:xfrm>
                  <a:off x="6336794" y="1624852"/>
                  <a:ext cx="1674771" cy="1674771"/>
                </a:xfrm>
                <a:prstGeom prst="roundRect">
                  <a:avLst>
                    <a:gd name="adj" fmla="val 6631"/>
                  </a:avLst>
                </a:prstGeom>
                <a:noFill/>
                <a:ln w="12700" cap="flat" cmpd="sng" algn="ctr">
                  <a:solidFill>
                    <a:schemeClr val="accent2">
                      <a:lumMod val="100000"/>
                    </a:schemeClr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46" name="îṡ1íďè"/>
                <p:cNvSpPr/>
                <p:nvPr/>
              </p:nvSpPr>
              <p:spPr>
                <a:xfrm>
                  <a:off x="4276200" y="3654141"/>
                  <a:ext cx="1483242" cy="1483242"/>
                </a:xfrm>
                <a:prstGeom prst="roundRect">
                  <a:avLst>
                    <a:gd name="adj" fmla="val 6631"/>
                  </a:avLst>
                </a:prstGeom>
                <a:solidFill>
                  <a:schemeClr val="accent3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4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î$ḷïdê"/>
                <p:cNvSpPr/>
                <p:nvPr/>
              </p:nvSpPr>
              <p:spPr>
                <a:xfrm>
                  <a:off x="4180436" y="3558377"/>
                  <a:ext cx="1674771" cy="1674771"/>
                </a:xfrm>
                <a:prstGeom prst="roundRect">
                  <a:avLst>
                    <a:gd name="adj" fmla="val 6631"/>
                  </a:avLst>
                </a:prstGeom>
                <a:noFill/>
                <a:ln w="12700" cap="flat" cmpd="sng" algn="ctr">
                  <a:solidFill>
                    <a:schemeClr val="accent3">
                      <a:lumMod val="100000"/>
                    </a:schemeClr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48" name="ïsḻiďé"/>
                <p:cNvSpPr/>
                <p:nvPr/>
              </p:nvSpPr>
              <p:spPr>
                <a:xfrm>
                  <a:off x="6432558" y="3654141"/>
                  <a:ext cx="1483242" cy="1483242"/>
                </a:xfrm>
                <a:prstGeom prst="roundRect">
                  <a:avLst>
                    <a:gd name="adj" fmla="val 6631"/>
                  </a:avLst>
                </a:prstGeom>
                <a:solidFill>
                  <a:schemeClr val="accent4">
                    <a:lumMod val="10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4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íṧļîḓe"/>
                <p:cNvSpPr/>
                <p:nvPr/>
              </p:nvSpPr>
              <p:spPr>
                <a:xfrm>
                  <a:off x="6336794" y="3558377"/>
                  <a:ext cx="1674771" cy="1674771"/>
                </a:xfrm>
                <a:prstGeom prst="roundRect">
                  <a:avLst>
                    <a:gd name="adj" fmla="val 6631"/>
                  </a:avLst>
                </a:prstGeom>
                <a:noFill/>
                <a:ln w="12700" cap="flat" cmpd="sng" algn="ctr">
                  <a:solidFill>
                    <a:schemeClr val="accent4">
                      <a:lumMod val="100000"/>
                    </a:schemeClr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29" name="i$1idé"/>
              <p:cNvGrpSpPr/>
              <p:nvPr/>
            </p:nvGrpSpPr>
            <p:grpSpPr>
              <a:xfrm>
                <a:off x="1598097" y="1924743"/>
                <a:ext cx="8963550" cy="3337754"/>
                <a:chOff x="1788676" y="1924743"/>
                <a:chExt cx="8963550" cy="3337754"/>
              </a:xfrm>
            </p:grpSpPr>
            <p:grpSp>
              <p:nvGrpSpPr>
                <p:cNvPr id="30" name="íṣḻîḍè"/>
                <p:cNvGrpSpPr/>
                <p:nvPr/>
              </p:nvGrpSpPr>
              <p:grpSpPr>
                <a:xfrm>
                  <a:off x="8537304" y="1924743"/>
                  <a:ext cx="2214922" cy="1199459"/>
                  <a:chOff x="8537304" y="1807297"/>
                  <a:chExt cx="2214922" cy="1199459"/>
                </a:xfrm>
              </p:grpSpPr>
              <p:sp>
                <p:nvSpPr>
                  <p:cNvPr id="40" name="íṡḻîḓé"/>
                  <p:cNvSpPr txBox="1"/>
                  <p:nvPr/>
                </p:nvSpPr>
                <p:spPr>
                  <a:xfrm>
                    <a:off x="8537305" y="1807297"/>
                    <a:ext cx="2214921" cy="276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/>
                    <a:r>
                      <a:rPr lang="zh-CN" altLang="en-US" b="1" dirty="0">
                        <a:solidFill>
                          <a:schemeClr val="accent2"/>
                        </a:solidFill>
                      </a:rPr>
                      <a:t>转向运动</a:t>
                    </a:r>
                  </a:p>
                </p:txBody>
              </p:sp>
              <p:sp>
                <p:nvSpPr>
                  <p:cNvPr id="41" name="i$ḷîdé"/>
                  <p:cNvSpPr/>
                  <p:nvPr/>
                </p:nvSpPr>
                <p:spPr>
                  <a:xfrm>
                    <a:off x="8537304" y="2177500"/>
                    <a:ext cx="2214921" cy="829256"/>
                  </a:xfrm>
                  <a:prstGeom prst="rect">
                    <a:avLst/>
                  </a:prstGeom>
                </p:spPr>
                <p:txBody>
                  <a:bodyPr wrap="square" lIns="0" tIns="0" rIns="0" bIns="0" anchor="ctr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稳定旋转</a:t>
                    </a:r>
                    <a:r>
                      <a:rPr lang="en-US" altLang="zh-CN" sz="14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;</a:t>
                    </a:r>
                  </a:p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5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角度准确</a:t>
                    </a:r>
                  </a:p>
                </p:txBody>
              </p:sp>
            </p:grpSp>
            <p:grpSp>
              <p:nvGrpSpPr>
                <p:cNvPr id="31" name="ïṡľïďe"/>
                <p:cNvGrpSpPr/>
                <p:nvPr/>
              </p:nvGrpSpPr>
              <p:grpSpPr>
                <a:xfrm>
                  <a:off x="8503487" y="3885752"/>
                  <a:ext cx="2248739" cy="1168848"/>
                  <a:chOff x="8503487" y="3999783"/>
                  <a:chExt cx="2248739" cy="1168848"/>
                </a:xfrm>
              </p:grpSpPr>
              <p:sp>
                <p:nvSpPr>
                  <p:cNvPr id="38" name="íṩlíďé"/>
                  <p:cNvSpPr txBox="1"/>
                  <p:nvPr/>
                </p:nvSpPr>
                <p:spPr>
                  <a:xfrm>
                    <a:off x="8503487" y="3999783"/>
                    <a:ext cx="224873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/>
                    <a:r>
                      <a:rPr lang="zh-CN" altLang="en-US" b="1" dirty="0">
                        <a:solidFill>
                          <a:schemeClr val="accent4"/>
                        </a:solidFill>
                      </a:rPr>
                      <a:t>过跷跷板</a:t>
                    </a:r>
                  </a:p>
                </p:txBody>
              </p:sp>
              <p:sp>
                <p:nvSpPr>
                  <p:cNvPr id="39" name="ï$ḻiḋê"/>
                  <p:cNvSpPr/>
                  <p:nvPr/>
                </p:nvSpPr>
                <p:spPr>
                  <a:xfrm>
                    <a:off x="8503487" y="4356402"/>
                    <a:ext cx="2248739" cy="812229"/>
                  </a:xfrm>
                  <a:prstGeom prst="rect">
                    <a:avLst/>
                  </a:prstGeom>
                </p:spPr>
                <p:txBody>
                  <a:bodyPr wrap="square" lIns="0" tIns="0" rIns="0" bIns="0" anchor="ctr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ysClr val="windowText" lastClr="000000"/>
                        </a:solidFill>
                      </a:rPr>
                      <a:t>系统自主辨识环境</a:t>
                    </a:r>
                    <a:r>
                      <a:rPr lang="en-US" altLang="zh-CN" sz="1400" dirty="0">
                        <a:solidFill>
                          <a:sysClr val="windowText" lastClr="000000"/>
                        </a:solidFill>
                      </a:rPr>
                      <a:t>;</a:t>
                    </a:r>
                  </a:p>
                  <a:p>
                    <a:pPr algn="r">
                      <a:lnSpc>
                        <a:spcPct val="120000"/>
                      </a:lnSpc>
                    </a:pPr>
                    <a:r>
                      <a:rPr lang="en-US" altLang="zh-CN" sz="1400" dirty="0">
                        <a:solidFill>
                          <a:sysClr val="windowText" lastClr="000000"/>
                        </a:solidFill>
                      </a:rPr>
                      <a:t>15</a:t>
                    </a:r>
                    <a:r>
                      <a:rPr lang="zh-CN" altLang="en-US" sz="1400" dirty="0">
                        <a:solidFill>
                          <a:sysClr val="windowText" lastClr="000000"/>
                        </a:solidFill>
                      </a:rPr>
                      <a:t>度的爬坡能力</a:t>
                    </a:r>
                  </a:p>
                </p:txBody>
              </p:sp>
            </p:grpSp>
            <p:grpSp>
              <p:nvGrpSpPr>
                <p:cNvPr id="32" name="iṣľïdê"/>
                <p:cNvGrpSpPr/>
                <p:nvPr/>
              </p:nvGrpSpPr>
              <p:grpSpPr>
                <a:xfrm>
                  <a:off x="1788676" y="1928513"/>
                  <a:ext cx="2441646" cy="1506946"/>
                  <a:chOff x="1407517" y="1886653"/>
                  <a:chExt cx="2441646" cy="1506946"/>
                </a:xfrm>
              </p:grpSpPr>
              <p:sp>
                <p:nvSpPr>
                  <p:cNvPr id="36" name="î$líḋê"/>
                  <p:cNvSpPr txBox="1"/>
                  <p:nvPr/>
                </p:nvSpPr>
                <p:spPr>
                  <a:xfrm>
                    <a:off x="1415648" y="1886653"/>
                    <a:ext cx="224873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zh-CN" altLang="en-US" b="1" dirty="0">
                        <a:solidFill>
                          <a:schemeClr val="accent1"/>
                        </a:solidFill>
                      </a:rPr>
                      <a:t>直线运动</a:t>
                    </a:r>
                  </a:p>
                </p:txBody>
              </p:sp>
              <p:sp>
                <p:nvSpPr>
                  <p:cNvPr id="37" name="iṧļïdè"/>
                  <p:cNvSpPr/>
                  <p:nvPr/>
                </p:nvSpPr>
                <p:spPr>
                  <a:xfrm>
                    <a:off x="1407517" y="2257613"/>
                    <a:ext cx="2441646" cy="1135986"/>
                  </a:xfrm>
                  <a:prstGeom prst="rect">
                    <a:avLst/>
                  </a:prstGeom>
                </p:spPr>
                <p:txBody>
                  <a:bodyPr wrap="square" lIns="0" tIns="0" rIns="0" bIns="0" anchor="ctr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快速响应</a:t>
                    </a:r>
                    <a:r>
                      <a:rPr lang="en-US" altLang="zh-CN" sz="14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;</a:t>
                    </a:r>
                  </a:p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5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按照给定指令</a:t>
                    </a:r>
                    <a:endParaRPr lang="en-US" altLang="zh-CN" sz="1500" dirty="0"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5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进行直线运动</a:t>
                    </a:r>
                  </a:p>
                </p:txBody>
              </p:sp>
            </p:grpSp>
            <p:grpSp>
              <p:nvGrpSpPr>
                <p:cNvPr id="33" name="ï$ľîdé"/>
                <p:cNvGrpSpPr/>
                <p:nvPr/>
              </p:nvGrpSpPr>
              <p:grpSpPr>
                <a:xfrm>
                  <a:off x="1788676" y="3885843"/>
                  <a:ext cx="2431280" cy="1376654"/>
                  <a:chOff x="1407517" y="4003289"/>
                  <a:chExt cx="2431280" cy="1376654"/>
                </a:xfrm>
              </p:grpSpPr>
              <p:sp>
                <p:nvSpPr>
                  <p:cNvPr id="34" name="îšľiďê"/>
                  <p:cNvSpPr txBox="1"/>
                  <p:nvPr/>
                </p:nvSpPr>
                <p:spPr>
                  <a:xfrm>
                    <a:off x="1415647" y="4003289"/>
                    <a:ext cx="2248738" cy="276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zh-CN" altLang="en-US" b="1" dirty="0">
                        <a:solidFill>
                          <a:schemeClr val="accent3"/>
                        </a:solidFill>
                      </a:rPr>
                      <a:t>抗干扰</a:t>
                    </a:r>
                  </a:p>
                </p:txBody>
              </p:sp>
              <p:sp>
                <p:nvSpPr>
                  <p:cNvPr id="35" name="iś1íḓé"/>
                  <p:cNvSpPr/>
                  <p:nvPr/>
                </p:nvSpPr>
                <p:spPr>
                  <a:xfrm>
                    <a:off x="1407517" y="4359814"/>
                    <a:ext cx="2431280" cy="1020129"/>
                  </a:xfrm>
                  <a:prstGeom prst="rect">
                    <a:avLst/>
                  </a:prstGeom>
                </p:spPr>
                <p:txBody>
                  <a:bodyPr wrap="square" lIns="0" tIns="0" rIns="0" bIns="0" anchor="ctr">
                    <a:no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外界干扰作用</a:t>
                    </a:r>
                    <a:endParaRPr lang="en-US" altLang="zh-CN" sz="1400" dirty="0"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下保持直立</a:t>
                    </a:r>
                    <a:r>
                      <a:rPr lang="en-US" altLang="zh-CN" sz="14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;</a:t>
                    </a:r>
                  </a:p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4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不畏崎岖路面</a:t>
                    </a:r>
                  </a:p>
                </p:txBody>
              </p:sp>
            </p:grpSp>
          </p:grpSp>
        </p:grpSp>
        <p:sp>
          <p:nvSpPr>
            <p:cNvPr id="51" name="isḻidé"/>
            <p:cNvSpPr/>
            <p:nvPr/>
          </p:nvSpPr>
          <p:spPr>
            <a:xfrm>
              <a:off x="3219246" y="2357822"/>
              <a:ext cx="1112432" cy="1112432"/>
            </a:xfrm>
            <a:prstGeom prst="roundRect">
              <a:avLst>
                <a:gd name="adj" fmla="val 66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circular-clockwise-arrow_60686"/>
            <p:cNvSpPr>
              <a:spLocks noChangeAspect="1"/>
            </p:cNvSpPr>
            <p:nvPr/>
          </p:nvSpPr>
          <p:spPr bwMode="auto">
            <a:xfrm>
              <a:off x="5084299" y="2610112"/>
              <a:ext cx="609685" cy="607849"/>
            </a:xfrm>
            <a:custGeom>
              <a:avLst/>
              <a:gdLst>
                <a:gd name="T0" fmla="*/ 969 w 11664"/>
                <a:gd name="T1" fmla="*/ 2594 h 11646"/>
                <a:gd name="T2" fmla="*/ 0 w 11664"/>
                <a:gd name="T3" fmla="*/ 5814 h 11646"/>
                <a:gd name="T4" fmla="*/ 459 w 11664"/>
                <a:gd name="T5" fmla="*/ 8084 h 11646"/>
                <a:gd name="T6" fmla="*/ 1708 w 11664"/>
                <a:gd name="T7" fmla="*/ 9938 h 11646"/>
                <a:gd name="T8" fmla="*/ 3561 w 11664"/>
                <a:gd name="T9" fmla="*/ 11187 h 11646"/>
                <a:gd name="T10" fmla="*/ 5832 w 11664"/>
                <a:gd name="T11" fmla="*/ 11646 h 11646"/>
                <a:gd name="T12" fmla="*/ 8103 w 11664"/>
                <a:gd name="T13" fmla="*/ 11187 h 11646"/>
                <a:gd name="T14" fmla="*/ 9956 w 11664"/>
                <a:gd name="T15" fmla="*/ 9938 h 11646"/>
                <a:gd name="T16" fmla="*/ 11205 w 11664"/>
                <a:gd name="T17" fmla="*/ 8084 h 11646"/>
                <a:gd name="T18" fmla="*/ 11664 w 11664"/>
                <a:gd name="T19" fmla="*/ 5814 h 11646"/>
                <a:gd name="T20" fmla="*/ 11327 w 11664"/>
                <a:gd name="T21" fmla="*/ 3855 h 11646"/>
                <a:gd name="T22" fmla="*/ 10392 w 11664"/>
                <a:gd name="T23" fmla="*/ 2179 h 11646"/>
                <a:gd name="T24" fmla="*/ 8979 w 11664"/>
                <a:gd name="T25" fmla="*/ 904 h 11646"/>
                <a:gd name="T26" fmla="*/ 7200 w 11664"/>
                <a:gd name="T27" fmla="*/ 144 h 11646"/>
                <a:gd name="T28" fmla="*/ 6669 w 11664"/>
                <a:gd name="T29" fmla="*/ 2348 h 11646"/>
                <a:gd name="T30" fmla="*/ 8620 w 11664"/>
                <a:gd name="T31" fmla="*/ 3594 h 11646"/>
                <a:gd name="T32" fmla="*/ 9397 w 11664"/>
                <a:gd name="T33" fmla="*/ 5816 h 11646"/>
                <a:gd name="T34" fmla="*/ 8353 w 11664"/>
                <a:gd name="T35" fmla="*/ 8338 h 11646"/>
                <a:gd name="T36" fmla="*/ 5832 w 11664"/>
                <a:gd name="T37" fmla="*/ 9382 h 11646"/>
                <a:gd name="T38" fmla="*/ 3311 w 11664"/>
                <a:gd name="T39" fmla="*/ 8338 h 11646"/>
                <a:gd name="T40" fmla="*/ 2267 w 11664"/>
                <a:gd name="T41" fmla="*/ 5816 h 11646"/>
                <a:gd name="T42" fmla="*/ 2857 w 11664"/>
                <a:gd name="T43" fmla="*/ 3848 h 11646"/>
                <a:gd name="T44" fmla="*/ 3143 w 11664"/>
                <a:gd name="T45" fmla="*/ 3474 h 11646"/>
                <a:gd name="T46" fmla="*/ 4435 w 11664"/>
                <a:gd name="T47" fmla="*/ 5146 h 11646"/>
                <a:gd name="T48" fmla="*/ 5887 w 11664"/>
                <a:gd name="T49" fmla="*/ 0 h 11646"/>
                <a:gd name="T50" fmla="*/ 468 w 11664"/>
                <a:gd name="T51" fmla="*/ 2 h 11646"/>
                <a:gd name="T52" fmla="*/ 1743 w 11664"/>
                <a:gd name="T53" fmla="*/ 1655 h 11646"/>
                <a:gd name="T54" fmla="*/ 969 w 11664"/>
                <a:gd name="T55" fmla="*/ 2594 h 1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64" h="11646">
                  <a:moveTo>
                    <a:pt x="969" y="2594"/>
                  </a:moveTo>
                  <a:cubicBezTo>
                    <a:pt x="336" y="3550"/>
                    <a:pt x="0" y="4663"/>
                    <a:pt x="0" y="5814"/>
                  </a:cubicBezTo>
                  <a:cubicBezTo>
                    <a:pt x="0" y="6600"/>
                    <a:pt x="155" y="7364"/>
                    <a:pt x="459" y="8084"/>
                  </a:cubicBezTo>
                  <a:cubicBezTo>
                    <a:pt x="752" y="8779"/>
                    <a:pt x="1173" y="9403"/>
                    <a:pt x="1708" y="9938"/>
                  </a:cubicBezTo>
                  <a:cubicBezTo>
                    <a:pt x="2243" y="10472"/>
                    <a:pt x="2867" y="10894"/>
                    <a:pt x="3561" y="11187"/>
                  </a:cubicBezTo>
                  <a:cubicBezTo>
                    <a:pt x="4281" y="11491"/>
                    <a:pt x="5045" y="11646"/>
                    <a:pt x="5832" y="11646"/>
                  </a:cubicBezTo>
                  <a:cubicBezTo>
                    <a:pt x="6619" y="11646"/>
                    <a:pt x="7383" y="11491"/>
                    <a:pt x="8103" y="11187"/>
                  </a:cubicBezTo>
                  <a:cubicBezTo>
                    <a:pt x="8797" y="10894"/>
                    <a:pt x="9421" y="10472"/>
                    <a:pt x="9956" y="9938"/>
                  </a:cubicBezTo>
                  <a:cubicBezTo>
                    <a:pt x="10491" y="9403"/>
                    <a:pt x="10912" y="8779"/>
                    <a:pt x="11205" y="8084"/>
                  </a:cubicBezTo>
                  <a:cubicBezTo>
                    <a:pt x="11509" y="7364"/>
                    <a:pt x="11664" y="6600"/>
                    <a:pt x="11664" y="5814"/>
                  </a:cubicBezTo>
                  <a:cubicBezTo>
                    <a:pt x="11664" y="5142"/>
                    <a:pt x="11551" y="4483"/>
                    <a:pt x="11327" y="3855"/>
                  </a:cubicBezTo>
                  <a:cubicBezTo>
                    <a:pt x="11111" y="3248"/>
                    <a:pt x="10796" y="2684"/>
                    <a:pt x="10392" y="2179"/>
                  </a:cubicBezTo>
                  <a:cubicBezTo>
                    <a:pt x="9992" y="1679"/>
                    <a:pt x="9517" y="1250"/>
                    <a:pt x="8979" y="904"/>
                  </a:cubicBezTo>
                  <a:cubicBezTo>
                    <a:pt x="8431" y="552"/>
                    <a:pt x="7832" y="296"/>
                    <a:pt x="7200" y="144"/>
                  </a:cubicBezTo>
                  <a:lnTo>
                    <a:pt x="6669" y="2348"/>
                  </a:lnTo>
                  <a:cubicBezTo>
                    <a:pt x="7433" y="2532"/>
                    <a:pt x="8127" y="2974"/>
                    <a:pt x="8620" y="3594"/>
                  </a:cubicBezTo>
                  <a:cubicBezTo>
                    <a:pt x="9128" y="4231"/>
                    <a:pt x="9397" y="4999"/>
                    <a:pt x="9397" y="5816"/>
                  </a:cubicBezTo>
                  <a:cubicBezTo>
                    <a:pt x="9397" y="6768"/>
                    <a:pt x="9027" y="7664"/>
                    <a:pt x="8353" y="8338"/>
                  </a:cubicBezTo>
                  <a:cubicBezTo>
                    <a:pt x="7680" y="9011"/>
                    <a:pt x="6784" y="9382"/>
                    <a:pt x="5832" y="9382"/>
                  </a:cubicBezTo>
                  <a:cubicBezTo>
                    <a:pt x="4880" y="9382"/>
                    <a:pt x="3984" y="9011"/>
                    <a:pt x="3311" y="8338"/>
                  </a:cubicBezTo>
                  <a:cubicBezTo>
                    <a:pt x="2637" y="7664"/>
                    <a:pt x="2267" y="6768"/>
                    <a:pt x="2267" y="5816"/>
                  </a:cubicBezTo>
                  <a:cubicBezTo>
                    <a:pt x="2267" y="5112"/>
                    <a:pt x="2471" y="4432"/>
                    <a:pt x="2857" y="3848"/>
                  </a:cubicBezTo>
                  <a:cubicBezTo>
                    <a:pt x="2944" y="3716"/>
                    <a:pt x="3040" y="3592"/>
                    <a:pt x="3143" y="3474"/>
                  </a:cubicBezTo>
                  <a:lnTo>
                    <a:pt x="4435" y="5146"/>
                  </a:lnTo>
                  <a:lnTo>
                    <a:pt x="5887" y="0"/>
                  </a:lnTo>
                  <a:lnTo>
                    <a:pt x="468" y="2"/>
                  </a:lnTo>
                  <a:lnTo>
                    <a:pt x="1743" y="1655"/>
                  </a:lnTo>
                  <a:cubicBezTo>
                    <a:pt x="1456" y="1939"/>
                    <a:pt x="1196" y="2252"/>
                    <a:pt x="969" y="25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2" name="resize-browser_21090"/>
            <p:cNvSpPr>
              <a:spLocks noChangeAspect="1"/>
            </p:cNvSpPr>
            <p:nvPr/>
          </p:nvSpPr>
          <p:spPr bwMode="auto">
            <a:xfrm>
              <a:off x="3465881" y="2609713"/>
              <a:ext cx="609685" cy="608649"/>
            </a:xfrm>
            <a:custGeom>
              <a:avLst/>
              <a:gdLst>
                <a:gd name="T0" fmla="*/ 113 w 661"/>
                <a:gd name="T1" fmla="*/ 388 h 661"/>
                <a:gd name="T2" fmla="*/ 0 w 661"/>
                <a:gd name="T3" fmla="*/ 275 h 661"/>
                <a:gd name="T4" fmla="*/ 0 w 661"/>
                <a:gd name="T5" fmla="*/ 661 h 661"/>
                <a:gd name="T6" fmla="*/ 386 w 661"/>
                <a:gd name="T7" fmla="*/ 661 h 661"/>
                <a:gd name="T8" fmla="*/ 273 w 661"/>
                <a:gd name="T9" fmla="*/ 548 h 661"/>
                <a:gd name="T10" fmla="*/ 548 w 661"/>
                <a:gd name="T11" fmla="*/ 273 h 661"/>
                <a:gd name="T12" fmla="*/ 661 w 661"/>
                <a:gd name="T13" fmla="*/ 386 h 661"/>
                <a:gd name="T14" fmla="*/ 661 w 661"/>
                <a:gd name="T15" fmla="*/ 0 h 661"/>
                <a:gd name="T16" fmla="*/ 275 w 661"/>
                <a:gd name="T17" fmla="*/ 0 h 661"/>
                <a:gd name="T18" fmla="*/ 388 w 661"/>
                <a:gd name="T19" fmla="*/ 113 h 661"/>
                <a:gd name="T20" fmla="*/ 113 w 661"/>
                <a:gd name="T21" fmla="*/ 3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1" h="661">
                  <a:moveTo>
                    <a:pt x="113" y="388"/>
                  </a:moveTo>
                  <a:lnTo>
                    <a:pt x="0" y="275"/>
                  </a:lnTo>
                  <a:lnTo>
                    <a:pt x="0" y="661"/>
                  </a:lnTo>
                  <a:lnTo>
                    <a:pt x="386" y="661"/>
                  </a:lnTo>
                  <a:lnTo>
                    <a:pt x="273" y="548"/>
                  </a:lnTo>
                  <a:lnTo>
                    <a:pt x="548" y="273"/>
                  </a:lnTo>
                  <a:lnTo>
                    <a:pt x="661" y="386"/>
                  </a:lnTo>
                  <a:lnTo>
                    <a:pt x="661" y="0"/>
                  </a:lnTo>
                  <a:lnTo>
                    <a:pt x="275" y="0"/>
                  </a:lnTo>
                  <a:lnTo>
                    <a:pt x="388" y="113"/>
                  </a:lnTo>
                  <a:lnTo>
                    <a:pt x="113" y="3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4" name="heartbeat-lifeline-arrow-symbol_39992"/>
            <p:cNvSpPr>
              <a:spLocks noChangeAspect="1"/>
            </p:cNvSpPr>
            <p:nvPr/>
          </p:nvSpPr>
          <p:spPr bwMode="auto">
            <a:xfrm>
              <a:off x="3341994" y="4099575"/>
              <a:ext cx="857460" cy="529215"/>
            </a:xfrm>
            <a:custGeom>
              <a:avLst/>
              <a:gdLst>
                <a:gd name="T0" fmla="*/ 382 w 382"/>
                <a:gd name="T1" fmla="*/ 136 h 236"/>
                <a:gd name="T2" fmla="*/ 326 w 382"/>
                <a:gd name="T3" fmla="*/ 109 h 236"/>
                <a:gd name="T4" fmla="*/ 326 w 382"/>
                <a:gd name="T5" fmla="*/ 128 h 236"/>
                <a:gd name="T6" fmla="*/ 265 w 382"/>
                <a:gd name="T7" fmla="*/ 128 h 236"/>
                <a:gd name="T8" fmla="*/ 230 w 382"/>
                <a:gd name="T9" fmla="*/ 89 h 236"/>
                <a:gd name="T10" fmla="*/ 185 w 382"/>
                <a:gd name="T11" fmla="*/ 153 h 236"/>
                <a:gd name="T12" fmla="*/ 140 w 382"/>
                <a:gd name="T13" fmla="*/ 0 h 236"/>
                <a:gd name="T14" fmla="*/ 116 w 382"/>
                <a:gd name="T15" fmla="*/ 167 h 236"/>
                <a:gd name="T16" fmla="*/ 85 w 382"/>
                <a:gd name="T17" fmla="*/ 78 h 236"/>
                <a:gd name="T18" fmla="*/ 55 w 382"/>
                <a:gd name="T19" fmla="*/ 128 h 236"/>
                <a:gd name="T20" fmla="*/ 0 w 382"/>
                <a:gd name="T21" fmla="*/ 128 h 236"/>
                <a:gd name="T22" fmla="*/ 0 w 382"/>
                <a:gd name="T23" fmla="*/ 145 h 236"/>
                <a:gd name="T24" fmla="*/ 65 w 382"/>
                <a:gd name="T25" fmla="*/ 145 h 236"/>
                <a:gd name="T26" fmla="*/ 81 w 382"/>
                <a:gd name="T27" fmla="*/ 116 h 236"/>
                <a:gd name="T28" fmla="*/ 123 w 382"/>
                <a:gd name="T29" fmla="*/ 236 h 236"/>
                <a:gd name="T30" fmla="*/ 146 w 382"/>
                <a:gd name="T31" fmla="*/ 77 h 236"/>
                <a:gd name="T32" fmla="*/ 179 w 382"/>
                <a:gd name="T33" fmla="*/ 190 h 236"/>
                <a:gd name="T34" fmla="*/ 232 w 382"/>
                <a:gd name="T35" fmla="*/ 116 h 236"/>
                <a:gd name="T36" fmla="*/ 257 w 382"/>
                <a:gd name="T37" fmla="*/ 145 h 236"/>
                <a:gd name="T38" fmla="*/ 326 w 382"/>
                <a:gd name="T39" fmla="*/ 145 h 236"/>
                <a:gd name="T40" fmla="*/ 326 w 382"/>
                <a:gd name="T41" fmla="*/ 164 h 236"/>
                <a:gd name="T42" fmla="*/ 382 w 382"/>
                <a:gd name="T43" fmla="*/ 1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2" h="236">
                  <a:moveTo>
                    <a:pt x="382" y="136"/>
                  </a:moveTo>
                  <a:lnTo>
                    <a:pt x="326" y="109"/>
                  </a:lnTo>
                  <a:lnTo>
                    <a:pt x="326" y="128"/>
                  </a:lnTo>
                  <a:lnTo>
                    <a:pt x="265" y="128"/>
                  </a:lnTo>
                  <a:lnTo>
                    <a:pt x="230" y="89"/>
                  </a:lnTo>
                  <a:lnTo>
                    <a:pt x="185" y="153"/>
                  </a:lnTo>
                  <a:lnTo>
                    <a:pt x="140" y="0"/>
                  </a:lnTo>
                  <a:lnTo>
                    <a:pt x="116" y="167"/>
                  </a:lnTo>
                  <a:lnTo>
                    <a:pt x="85" y="78"/>
                  </a:lnTo>
                  <a:lnTo>
                    <a:pt x="55" y="128"/>
                  </a:lnTo>
                  <a:lnTo>
                    <a:pt x="0" y="128"/>
                  </a:lnTo>
                  <a:lnTo>
                    <a:pt x="0" y="145"/>
                  </a:lnTo>
                  <a:lnTo>
                    <a:pt x="65" y="145"/>
                  </a:lnTo>
                  <a:lnTo>
                    <a:pt x="81" y="116"/>
                  </a:lnTo>
                  <a:lnTo>
                    <a:pt x="123" y="236"/>
                  </a:lnTo>
                  <a:lnTo>
                    <a:pt x="146" y="77"/>
                  </a:lnTo>
                  <a:lnTo>
                    <a:pt x="179" y="190"/>
                  </a:lnTo>
                  <a:lnTo>
                    <a:pt x="232" y="116"/>
                  </a:lnTo>
                  <a:lnTo>
                    <a:pt x="257" y="145"/>
                  </a:lnTo>
                  <a:lnTo>
                    <a:pt x="326" y="145"/>
                  </a:lnTo>
                  <a:lnTo>
                    <a:pt x="326" y="164"/>
                  </a:lnTo>
                  <a:lnTo>
                    <a:pt x="382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</p:sp>
        <p:sp>
          <p:nvSpPr>
            <p:cNvPr id="58" name="minus-sign_32234"/>
            <p:cNvSpPr>
              <a:spLocks noChangeAspect="1"/>
            </p:cNvSpPr>
            <p:nvPr/>
          </p:nvSpPr>
          <p:spPr bwMode="auto">
            <a:xfrm>
              <a:off x="5137203" y="4388247"/>
              <a:ext cx="503879" cy="251468"/>
            </a:xfrm>
            <a:custGeom>
              <a:avLst/>
              <a:gdLst>
                <a:gd name="T0" fmla="*/ 0 w 8574"/>
                <a:gd name="T1" fmla="*/ 0 h 4279"/>
                <a:gd name="T2" fmla="*/ 8574 w 8574"/>
                <a:gd name="T3" fmla="*/ 0 h 4279"/>
                <a:gd name="T4" fmla="*/ 4286 w 8574"/>
                <a:gd name="T5" fmla="*/ 4279 h 4279"/>
                <a:gd name="T6" fmla="*/ 0 w 8574"/>
                <a:gd name="T7" fmla="*/ 0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74" h="4279">
                  <a:moveTo>
                    <a:pt x="0" y="0"/>
                  </a:moveTo>
                  <a:lnTo>
                    <a:pt x="8574" y="0"/>
                  </a:lnTo>
                  <a:lnTo>
                    <a:pt x="4286" y="4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9" name="down-arrow_55244"/>
            <p:cNvSpPr>
              <a:spLocks noChangeAspect="1"/>
            </p:cNvSpPr>
            <p:nvPr/>
          </p:nvSpPr>
          <p:spPr bwMode="auto">
            <a:xfrm>
              <a:off x="5287841" y="3947980"/>
              <a:ext cx="202602" cy="680810"/>
            </a:xfrm>
            <a:custGeom>
              <a:avLst/>
              <a:gdLst>
                <a:gd name="T0" fmla="*/ 0 w 1998"/>
                <a:gd name="T1" fmla="*/ 4996 h 6726"/>
                <a:gd name="T2" fmla="*/ 999 w 1998"/>
                <a:gd name="T3" fmla="*/ 6726 h 6726"/>
                <a:gd name="T4" fmla="*/ 1998 w 1998"/>
                <a:gd name="T5" fmla="*/ 4996 h 6726"/>
                <a:gd name="T6" fmla="*/ 1500 w 1998"/>
                <a:gd name="T7" fmla="*/ 4996 h 6726"/>
                <a:gd name="T8" fmla="*/ 1500 w 1998"/>
                <a:gd name="T9" fmla="*/ 0 h 6726"/>
                <a:gd name="T10" fmla="*/ 498 w 1998"/>
                <a:gd name="T11" fmla="*/ 0 h 6726"/>
                <a:gd name="T12" fmla="*/ 498 w 1998"/>
                <a:gd name="T13" fmla="*/ 4996 h 6726"/>
                <a:gd name="T14" fmla="*/ 0 w 1998"/>
                <a:gd name="T15" fmla="*/ 4996 h 6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8" h="6726">
                  <a:moveTo>
                    <a:pt x="0" y="4996"/>
                  </a:moveTo>
                  <a:lnTo>
                    <a:pt x="999" y="6726"/>
                  </a:lnTo>
                  <a:lnTo>
                    <a:pt x="1998" y="4996"/>
                  </a:lnTo>
                  <a:lnTo>
                    <a:pt x="1500" y="4996"/>
                  </a:lnTo>
                  <a:lnTo>
                    <a:pt x="1500" y="0"/>
                  </a:lnTo>
                  <a:lnTo>
                    <a:pt x="498" y="0"/>
                  </a:lnTo>
                  <a:lnTo>
                    <a:pt x="498" y="4996"/>
                  </a:lnTo>
                  <a:lnTo>
                    <a:pt x="0" y="49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>
                <a:rot lat="0" lon="0" rev="6600000"/>
              </a:camera>
              <a:lightRig rig="threePt" dir="t"/>
            </a:scene3d>
          </p:spPr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3ECED5EB-C4AA-4640-9789-6C34A8AC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209800" y="2438400"/>
            <a:ext cx="937623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2209800" y="3889463"/>
            <a:ext cx="937623" cy="0"/>
          </a:xfrm>
          <a:prstGeom prst="line">
            <a:avLst/>
          </a:prstGeom>
          <a:ln w="12700">
            <a:solidFill>
              <a:srgbClr val="46AA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20770" y="2438400"/>
            <a:ext cx="937623" cy="0"/>
          </a:xfrm>
          <a:prstGeom prst="line">
            <a:avLst/>
          </a:prstGeom>
          <a:ln w="12700">
            <a:solidFill>
              <a:srgbClr val="F690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020770" y="3889551"/>
            <a:ext cx="937623" cy="0"/>
          </a:xfrm>
          <a:prstGeom prst="line">
            <a:avLst/>
          </a:prstGeom>
          <a:ln w="12700">
            <a:solidFill>
              <a:srgbClr val="C41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3185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eb7133c-90b8-4a33-a253-8722b77854c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10b255b-a370-4d21-b805-c12430f3ea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0c24d16-4af5-4f88-aed1-0e0fe2a89a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3f40744-be1b-4fe8-a7cd-0bb741ab19e7"/>
</p:tagLst>
</file>

<file path=ppt/theme/theme1.xml><?xml version="1.0" encoding="utf-8"?>
<a:theme xmlns:a="http://schemas.openxmlformats.org/drawingml/2006/main" name="1_Synopsys Default Template">
  <a:themeElements>
    <a:clrScheme name="Synopsys Default Color Palette (Vibrant)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F2683"/>
      </a:accent1>
      <a:accent2>
        <a:srgbClr val="F69008"/>
      </a:accent2>
      <a:accent3>
        <a:srgbClr val="46AA42"/>
      </a:accent3>
      <a:accent4>
        <a:srgbClr val="C41300"/>
      </a:accent4>
      <a:accent5>
        <a:srgbClr val="BCBCBC"/>
      </a:accent5>
      <a:accent6>
        <a:srgbClr val="0072A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1_Synopsys Default Template" id="{369E2388-E056-45F9-A8B4-F865C10E3381}" vid="{125CD06B-9612-4521-8234-3C6487C9B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6942</TotalTime>
  <Words>627</Words>
  <Application>Microsoft Office PowerPoint</Application>
  <PresentationFormat>全屏显示(4:3)</PresentationFormat>
  <Paragraphs>206</Paragraphs>
  <Slides>21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黑体</vt:lpstr>
      <vt:lpstr>微软雅黑</vt:lpstr>
      <vt:lpstr>Arial</vt:lpstr>
      <vt:lpstr>Arial Black</vt:lpstr>
      <vt:lpstr>Calibri</vt:lpstr>
      <vt:lpstr>Wingdings</vt:lpstr>
      <vt:lpstr>1_Synopsys Default Template</vt:lpstr>
      <vt:lpstr>PowerPoint 演示文稿</vt:lpstr>
      <vt:lpstr>过跷跷板的自平衡车</vt:lpstr>
      <vt:lpstr>Agenda</vt:lpstr>
      <vt:lpstr>Agenda</vt:lpstr>
      <vt:lpstr>PowerPoint 演示文稿</vt:lpstr>
      <vt:lpstr>PowerPoint 演示文稿</vt:lpstr>
      <vt:lpstr>原理</vt:lpstr>
      <vt:lpstr>原理</vt:lpstr>
      <vt:lpstr>功能</vt:lpstr>
      <vt:lpstr>Agenda</vt:lpstr>
      <vt:lpstr>PowerPoint 演示文稿</vt:lpstr>
      <vt:lpstr>PowerPoint 演示文稿</vt:lpstr>
      <vt:lpstr>Agenda</vt:lpstr>
      <vt:lpstr>系统架构</vt:lpstr>
      <vt:lpstr>硬件设计</vt:lpstr>
      <vt:lpstr>软件设计</vt:lpstr>
      <vt:lpstr>Agenda</vt:lpstr>
      <vt:lpstr>测试结果</vt:lpstr>
      <vt:lpstr>Agenda</vt:lpstr>
      <vt:lpstr>总结展望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Tu</dc:creator>
  <cp:lastModifiedBy>曾 经</cp:lastModifiedBy>
  <cp:revision>381</cp:revision>
  <dcterms:created xsi:type="dcterms:W3CDTF">2006-08-16T00:00:00Z</dcterms:created>
  <dcterms:modified xsi:type="dcterms:W3CDTF">2018-05-28T12:10:29Z</dcterms:modified>
</cp:coreProperties>
</file>